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0"/>
  </p:notesMasterIdLst>
  <p:sldIdLst>
    <p:sldId id="256" r:id="rId2"/>
    <p:sldId id="320" r:id="rId3"/>
    <p:sldId id="335" r:id="rId4"/>
    <p:sldId id="321" r:id="rId5"/>
    <p:sldId id="322" r:id="rId6"/>
    <p:sldId id="325" r:id="rId7"/>
    <p:sldId id="326" r:id="rId8"/>
    <p:sldId id="327" r:id="rId9"/>
    <p:sldId id="328" r:id="rId10"/>
    <p:sldId id="329" r:id="rId11"/>
    <p:sldId id="310" r:id="rId12"/>
    <p:sldId id="296" r:id="rId13"/>
    <p:sldId id="317" r:id="rId14"/>
    <p:sldId id="330" r:id="rId15"/>
    <p:sldId id="331" r:id="rId16"/>
    <p:sldId id="334" r:id="rId17"/>
    <p:sldId id="332" r:id="rId18"/>
    <p:sldId id="261" r:id="rId19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2" autoAdjust="0"/>
  </p:normalViewPr>
  <p:slideViewPr>
    <p:cSldViewPr>
      <p:cViewPr varScale="1">
        <p:scale>
          <a:sx n="125" d="100"/>
          <a:sy n="125" d="100"/>
        </p:scale>
        <p:origin x="11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640C93-0157-4561-92A7-2A71CE040C36}" type="datetimeFigureOut">
              <a:rPr lang="ru-RU"/>
              <a:pPr>
                <a:defRPr/>
              </a:pPr>
              <a:t>23.06.2020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48BBA-B529-4530-84D1-103CE06B94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8891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DF724-0568-4CCC-95B3-358F6E0F5E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0219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FB30D-AC12-4AB8-AB12-F862E66112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322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CB84D-21C1-40BE-83FF-DF0BE1F8B8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21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10C4D-334F-485B-9FBA-30CE83C0D8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6797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8" name="Прямоугольник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9" name="Прямоугольник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B6BB9-A3EB-45A3-B27E-52AC958730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6057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61BCF-8958-46DD-AFC4-08EC174ABC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070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9" name="Прямоугольник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1" name="Прямоугольник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27928-8857-4775-99D4-F026F0CCD0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381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B629E-E7ED-4382-A386-BBBC2AAF34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164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3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4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5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978339E-25CA-4EBD-B9DC-03D376BA975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313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F96AD-57F0-48A7-8614-9F82503FC5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776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BB338-0778-40EC-8616-DF2CC90796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09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2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2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102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ru-RU" smtClean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43C78E13-378E-4C32-A5F8-AF2FBA80F6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Объект 2"/>
          <p:cNvSpPr>
            <a:spLocks noGrp="1"/>
          </p:cNvSpPr>
          <p:nvPr>
            <p:ph type="subTitle" idx="1"/>
          </p:nvPr>
        </p:nvSpPr>
        <p:spPr>
          <a:xfrm>
            <a:off x="762000" y="3048000"/>
            <a:ext cx="7848600" cy="3657600"/>
          </a:xfr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 smtClean="0">
              <a:solidFill>
                <a:schemeClr val="tx1">
                  <a:tint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8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Особенности реализации мероприятий </a:t>
            </a:r>
            <a:br>
              <a:rPr lang="ru-RU" sz="128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128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ГП РФ «Доступная среда»</a:t>
            </a:r>
            <a:br>
              <a:rPr lang="ru-RU" sz="128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128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ru-RU" sz="160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2020</a:t>
            </a:r>
            <a:r>
              <a:rPr lang="ru-RU" sz="12800" b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году</a:t>
            </a:r>
            <a:endParaRPr lang="ru-RU" sz="12800" b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sz="11200" dirty="0">
              <a:latin typeface="+mj-lt"/>
              <a:ea typeface="+mj-ea"/>
              <a:cs typeface="+mj-cs"/>
            </a:endParaRPr>
          </a:p>
          <a:p>
            <a:pPr algn="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1200" dirty="0">
                <a:latin typeface="+mj-lt"/>
                <a:ea typeface="+mj-ea"/>
                <a:cs typeface="+mj-cs"/>
              </a:rPr>
              <a:t>			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		</a:t>
            </a:r>
            <a:endParaRPr lang="ru-RU" sz="2600" dirty="0">
              <a:latin typeface="+mj-lt"/>
              <a:ea typeface="+mj-ea"/>
              <a:cs typeface="+mj-cs"/>
            </a:endParaRPr>
          </a:p>
        </p:txBody>
      </p:sp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42900" y="1474470"/>
            <a:ext cx="5471160" cy="762000"/>
          </a:xfrm>
        </p:spPr>
        <p:txBody>
          <a:bodyPr/>
          <a:lstStyle/>
          <a:p>
            <a:pPr algn="l" eaLnBrk="1" hangingPunct="1"/>
            <a:r>
              <a:rPr lang="ru-RU" altLang="ru-RU" sz="2000" b="1" dirty="0" smtClean="0"/>
              <a:t>Министерство образования </a:t>
            </a:r>
            <a:br>
              <a:rPr lang="ru-RU" altLang="ru-RU" sz="2000" b="1" dirty="0" smtClean="0"/>
            </a:br>
            <a:r>
              <a:rPr lang="ru-RU" altLang="ru-RU" sz="2000" b="1" dirty="0" smtClean="0"/>
              <a:t>и молодежной политики Свердловской области </a:t>
            </a:r>
          </a:p>
        </p:txBody>
      </p:sp>
      <p:pic>
        <p:nvPicPr>
          <p:cNvPr id="14340" name="Picture 4" descr="6560d5a5a950ee51d1851494e404b68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23990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5105400" y="5257800"/>
            <a:ext cx="3886200" cy="8763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charset="0"/>
              <a:buNone/>
              <a:defRPr/>
            </a:pPr>
            <a:endParaRPr lang="ru-RU" sz="1600" b="1" cap="all" spc="250" dirty="0">
              <a:solidFill>
                <a:schemeClr val="tx1">
                  <a:tint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600" b="1" cap="all" spc="2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				</a:t>
            </a:r>
            <a:r>
              <a:rPr lang="ru-RU" sz="6600" dirty="0" smtClean="0">
                <a:latin typeface="+mn-lt"/>
              </a:rPr>
              <a:t>Отдел образования детей </a:t>
            </a:r>
            <a:br>
              <a:rPr lang="ru-RU" sz="6600" dirty="0" smtClean="0">
                <a:latin typeface="+mn-lt"/>
              </a:rPr>
            </a:br>
            <a:r>
              <a:rPr lang="ru-RU" sz="6600" dirty="0" smtClean="0">
                <a:latin typeface="+mn-lt"/>
              </a:rPr>
              <a:t>с особыми образовательными потребностями</a:t>
            </a:r>
          </a:p>
          <a:p>
            <a:pPr algn="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6600" dirty="0" smtClean="0">
                <a:latin typeface="+mn-lt"/>
              </a:rPr>
              <a:t>23.06.2020</a:t>
            </a:r>
            <a:endParaRPr lang="ru-RU" sz="6600" dirty="0">
              <a:latin typeface="+mn-lt"/>
            </a:endParaRPr>
          </a:p>
          <a:p>
            <a:pPr algn="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endParaRPr lang="ru-RU" sz="6400" b="1" cap="all" spc="25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charset="0"/>
              <a:buNone/>
              <a:defRPr/>
            </a:pPr>
            <a:r>
              <a:rPr lang="ru-RU" sz="6400" b="1" cap="all" spc="2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          </a:t>
            </a: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charset="0"/>
              <a:buNone/>
              <a:defRPr/>
            </a:pPr>
            <a:r>
              <a:rPr lang="ru-RU" sz="6400" b="1" cap="all" spc="2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	     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297180"/>
            <a:ext cx="2819400" cy="2114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599" y="228600"/>
            <a:ext cx="7845425" cy="758825"/>
          </a:xfrm>
        </p:spPr>
        <p:txBody>
          <a:bodyPr/>
          <a:lstStyle/>
          <a:p>
            <a:r>
              <a:rPr lang="ru-RU" sz="2800" dirty="0">
                <a:solidFill>
                  <a:srgbClr val="C00000"/>
                </a:solidFill>
              </a:rPr>
              <a:t>Направления расходования средств субсидии</a:t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1400" b="1" dirty="0">
                <a:solidFill>
                  <a:srgbClr val="C00000"/>
                </a:solidFill>
              </a:rPr>
              <a:t>Создание условий доступности </a:t>
            </a:r>
            <a:r>
              <a:rPr lang="ru-RU" sz="1400" b="1" dirty="0" smtClean="0">
                <a:solidFill>
                  <a:srgbClr val="C00000"/>
                </a:solidFill>
              </a:rPr>
              <a:t>услуг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1600" dirty="0" smtClean="0"/>
              <a:t>оснащение </a:t>
            </a:r>
            <a:r>
              <a:rPr lang="ru-RU" sz="1600" dirty="0"/>
              <a:t>кабинетов педагога-психолога, </a:t>
            </a:r>
            <a:r>
              <a:rPr lang="ru-RU" sz="1600" dirty="0" smtClean="0"/>
              <a:t>учителя-логопеда и </a:t>
            </a:r>
            <a:r>
              <a:rPr lang="ru-RU" sz="1600" dirty="0"/>
              <a:t>учителя-дефектолога, кабинета психологической разгрузки (</a:t>
            </a:r>
            <a:r>
              <a:rPr lang="ru-RU" sz="1600" dirty="0" smtClean="0"/>
              <a:t>сенсорной комнаты</a:t>
            </a:r>
            <a:r>
              <a:rPr lang="ru-RU" sz="1600" dirty="0"/>
              <a:t>), учебных кабинетов специальным учебным (специальные учебники</a:t>
            </a:r>
            <a:r>
              <a:rPr lang="ru-RU" sz="1600" dirty="0" smtClean="0"/>
              <a:t>, учебники </a:t>
            </a:r>
            <a:r>
              <a:rPr lang="ru-RU" sz="1600" dirty="0"/>
              <a:t>для реализации адаптированных образовательных программ</a:t>
            </a:r>
            <a:r>
              <a:rPr lang="ru-RU" sz="1600" dirty="0" smtClean="0"/>
              <a:t>, учебные </a:t>
            </a:r>
            <a:r>
              <a:rPr lang="ru-RU" sz="1600" dirty="0"/>
              <a:t>пособия и дидактические материалы), </a:t>
            </a:r>
            <a:r>
              <a:rPr lang="ru-RU" sz="1600" dirty="0" smtClean="0"/>
              <a:t>специальным реабилитационным</a:t>
            </a:r>
            <a:r>
              <a:rPr lang="ru-RU" sz="1600" dirty="0"/>
              <a:t>, специальным компьютерным оборудованием</a:t>
            </a:r>
            <a:r>
              <a:rPr lang="ru-RU" sz="1600" dirty="0" smtClean="0"/>
              <a:t>, специальными </a:t>
            </a:r>
            <a:r>
              <a:rPr lang="ru-RU" sz="1600" dirty="0"/>
              <a:t>техническими средствами обучения </a:t>
            </a:r>
            <a:r>
              <a:rPr lang="ru-RU" sz="1600" dirty="0" smtClean="0"/>
              <a:t>коллективного и </a:t>
            </a:r>
            <a:r>
              <a:rPr lang="ru-RU" sz="1600" dirty="0"/>
              <a:t>индивидуального пользования, в соответствии с учетом </a:t>
            </a:r>
            <a:r>
              <a:rPr lang="ru-RU" sz="1600" dirty="0" smtClean="0"/>
              <a:t>разнообразия особых </a:t>
            </a:r>
            <a:r>
              <a:rPr lang="ru-RU" sz="1600" dirty="0"/>
              <a:t>образовательных потребностей и индивидуальных </a:t>
            </a:r>
            <a:r>
              <a:rPr lang="ru-RU" sz="1600" dirty="0" smtClean="0"/>
              <a:t>возможностей детей-инвалидов (</a:t>
            </a:r>
            <a:r>
              <a:rPr lang="ru-RU" sz="1600" dirty="0"/>
              <a:t>приказы Министерства образования и науки Российской </a:t>
            </a:r>
            <a:r>
              <a:rPr lang="ru-RU" sz="1600" dirty="0" smtClean="0"/>
              <a:t>Федерации от </a:t>
            </a:r>
            <a:r>
              <a:rPr lang="ru-RU" sz="1600" dirty="0"/>
              <a:t>19 декабря 2014 г. № 1598 и от 19 декабря 2014 г. № 1599)</a:t>
            </a:r>
          </a:p>
          <a:p>
            <a:r>
              <a:rPr lang="ru-RU" sz="1600" dirty="0" smtClean="0"/>
              <a:t>оснащение </a:t>
            </a:r>
            <a:r>
              <a:rPr lang="ru-RU" sz="1600" dirty="0"/>
              <a:t>специально оборудованным автотранспортом для </a:t>
            </a:r>
            <a:r>
              <a:rPr lang="ru-RU" sz="1600" dirty="0" smtClean="0"/>
              <a:t>перевозки детей-инвалидов</a:t>
            </a:r>
            <a:endParaRPr lang="ru-RU" sz="1600" dirty="0"/>
          </a:p>
          <a:p>
            <a:r>
              <a:rPr lang="ru-RU" sz="1600" dirty="0" smtClean="0"/>
              <a:t>оснащение </a:t>
            </a:r>
            <a:r>
              <a:rPr lang="ru-RU" sz="1600" dirty="0"/>
              <a:t>специальным оборудованием для дистанционного </a:t>
            </a:r>
            <a:r>
              <a:rPr lang="ru-RU" sz="1600" dirty="0" smtClean="0"/>
              <a:t>общего и </a:t>
            </a:r>
            <a:r>
              <a:rPr lang="ru-RU" sz="1600" dirty="0"/>
              <a:t>дополнительного образования детей-инвалидов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3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830312" cy="758825"/>
          </a:xfrm>
        </p:spPr>
        <p:txBody>
          <a:bodyPr/>
          <a:lstStyle/>
          <a:p>
            <a:r>
              <a:rPr lang="ru-RU" sz="1800" b="1" dirty="0">
                <a:solidFill>
                  <a:srgbClr val="C00000"/>
                </a:solidFill>
              </a:rPr>
              <a:t>Приобретение за счет средств консолидированной субсидии оборудования, </a:t>
            </a:r>
            <a:r>
              <a:rPr lang="ru-RU" sz="1800" b="1" dirty="0" smtClean="0">
                <a:solidFill>
                  <a:srgbClr val="C00000"/>
                </a:solidFill>
              </a:rPr>
              <a:t>НЕ соответствующего </a:t>
            </a:r>
            <a:r>
              <a:rPr lang="ru-RU" sz="1800" b="1" dirty="0">
                <a:solidFill>
                  <a:srgbClr val="C00000"/>
                </a:solidFill>
              </a:rPr>
              <a:t>целевому назначению субсидии</a:t>
            </a:r>
            <a:r>
              <a:rPr lang="ru-RU" sz="1800" b="1" dirty="0" smtClean="0">
                <a:solidFill>
                  <a:srgbClr val="C00000"/>
                </a:solidFill>
              </a:rPr>
              <a:t>: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2400" y="1524000"/>
            <a:ext cx="8839200" cy="4876800"/>
          </a:xfrm>
        </p:spPr>
        <p:txBody>
          <a:bodyPr/>
          <a:lstStyle/>
          <a:p>
            <a:pPr algn="just"/>
            <a:r>
              <a:rPr lang="ru-RU" sz="1800" dirty="0" smtClean="0"/>
              <a:t>Системы </a:t>
            </a:r>
            <a:r>
              <a:rPr lang="ru-RU" sz="1800" dirty="0"/>
              <a:t>контроля воздуха, ионизаторы</a:t>
            </a:r>
          </a:p>
          <a:p>
            <a:pPr algn="just"/>
            <a:r>
              <a:rPr lang="ru-RU" sz="1800" dirty="0"/>
              <a:t>Музыкальные инструменты</a:t>
            </a:r>
          </a:p>
          <a:p>
            <a:pPr algn="just"/>
            <a:r>
              <a:rPr lang="ru-RU" sz="1800" dirty="0"/>
              <a:t>Медицинское оборудование</a:t>
            </a:r>
          </a:p>
          <a:p>
            <a:pPr algn="just"/>
            <a:r>
              <a:rPr lang="ru-RU" sz="1800" dirty="0"/>
              <a:t>Компьютеры, моноблоки, интерактивные столы (неспециализированные), планшеты, </a:t>
            </a:r>
            <a:r>
              <a:rPr lang="ru-RU" sz="1800" dirty="0" smtClean="0"/>
              <a:t>мониторы проекторы </a:t>
            </a:r>
            <a:r>
              <a:rPr lang="ru-RU" sz="1800" dirty="0"/>
              <a:t>и комплектующие для них, экраны, МФУ, </a:t>
            </a:r>
            <a:r>
              <a:rPr lang="ru-RU" sz="1800" dirty="0" err="1"/>
              <a:t>игровизоры</a:t>
            </a:r>
            <a:r>
              <a:rPr lang="ru-RU" sz="1800" dirty="0"/>
              <a:t>, </a:t>
            </a:r>
            <a:r>
              <a:rPr lang="ru-RU" sz="1800" dirty="0" err="1"/>
              <a:t>коврограф</a:t>
            </a:r>
            <a:r>
              <a:rPr lang="ru-RU" sz="1800" dirty="0"/>
              <a:t>, </a:t>
            </a:r>
            <a:r>
              <a:rPr lang="ru-RU" sz="1800" dirty="0" err="1"/>
              <a:t>геовизоры</a:t>
            </a:r>
            <a:r>
              <a:rPr lang="ru-RU" sz="1800" dirty="0"/>
              <a:t>, диктофон</a:t>
            </a:r>
            <a:r>
              <a:rPr lang="ru-RU" sz="1800" dirty="0" smtClean="0"/>
              <a:t>, микрофон</a:t>
            </a:r>
            <a:r>
              <a:rPr lang="ru-RU" sz="1800" dirty="0"/>
              <a:t>, наушники, головная гарнитура, колонки, сабвуфер, штатив, зеркальная камера</a:t>
            </a:r>
            <a:r>
              <a:rPr lang="ru-RU" sz="1800" dirty="0" smtClean="0"/>
              <a:t>, аккумуляторы</a:t>
            </a:r>
            <a:endParaRPr lang="ru-RU" sz="1800" dirty="0"/>
          </a:p>
          <a:p>
            <a:pPr algn="just"/>
            <a:r>
              <a:rPr lang="ru-RU" sz="1800" dirty="0"/>
              <a:t>Мебель: мягкая мебель, парты, стулья, диваны, столы и стулья офисные, столы письменные, </a:t>
            </a:r>
            <a:r>
              <a:rPr lang="ru-RU" sz="1800" dirty="0" smtClean="0"/>
              <a:t>парты для </a:t>
            </a:r>
            <a:r>
              <a:rPr lang="ru-RU" sz="1800" dirty="0"/>
              <a:t>детей с аутизмом, кровати детские</a:t>
            </a:r>
          </a:p>
          <a:p>
            <a:pPr algn="just"/>
            <a:r>
              <a:rPr lang="ru-RU" sz="1800" dirty="0"/>
              <a:t>Кукольный театр, ширмы</a:t>
            </a:r>
          </a:p>
          <a:p>
            <a:pPr algn="just"/>
            <a:r>
              <a:rPr lang="ru-RU" sz="1800" dirty="0"/>
              <a:t>Столы массажные, кресла массажные</a:t>
            </a:r>
          </a:p>
          <a:p>
            <a:pPr algn="just"/>
            <a:r>
              <a:rPr lang="ru-RU" sz="1800" dirty="0"/>
              <a:t>Мольберты, магнитно-маркерные доски</a:t>
            </a:r>
          </a:p>
          <a:p>
            <a:pPr algn="just"/>
            <a:r>
              <a:rPr lang="ru-RU" sz="1800" dirty="0"/>
              <a:t>Конструкторы</a:t>
            </a:r>
          </a:p>
          <a:p>
            <a:r>
              <a:rPr lang="ru-RU" sz="1800" dirty="0"/>
              <a:t>Зеркала (неспециализированные), настенные </a:t>
            </a:r>
            <a:r>
              <a:rPr lang="ru-RU" sz="1800" dirty="0" smtClean="0"/>
              <a:t>панели  (неспециализированные)</a:t>
            </a:r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757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304800"/>
            <a:ext cx="7921625" cy="758825"/>
          </a:xfrm>
        </p:spPr>
        <p:txBody>
          <a:bodyPr/>
          <a:lstStyle/>
          <a:p>
            <a:pPr>
              <a:defRPr/>
            </a:pPr>
            <a:r>
              <a:rPr lang="ru-RU" sz="1800" b="1" dirty="0">
                <a:solidFill>
                  <a:srgbClr val="C00000"/>
                </a:solidFill>
              </a:rPr>
              <a:t>Приобретение за счет средств консолидированной субсидии оборудования, </a:t>
            </a:r>
            <a:r>
              <a:rPr lang="ru-RU" sz="1800" b="1" dirty="0" smtClean="0">
                <a:solidFill>
                  <a:srgbClr val="C00000"/>
                </a:solidFill>
              </a:rPr>
              <a:t>НЕ </a:t>
            </a:r>
            <a:r>
              <a:rPr lang="ru-RU" sz="1800" b="1" dirty="0">
                <a:solidFill>
                  <a:srgbClr val="C00000"/>
                </a:solidFill>
              </a:rPr>
              <a:t>соответствующего целевому назначению субсидии: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" y="1166843"/>
            <a:ext cx="8686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Кварцевые стерилизаторы, футляры для хранения зондов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Спортивный инвентарь: тренажеры спортивные (для ходьбы, шведская стенка, дорожка и т. д.), мячи (футбольные, баскетбольные и т. д.), </a:t>
            </a:r>
            <a:r>
              <a:rPr lang="ru-RU" dirty="0" err="1">
                <a:latin typeface="+mn-lt"/>
              </a:rPr>
              <a:t>дартс</a:t>
            </a:r>
            <a:r>
              <a:rPr lang="ru-RU" dirty="0">
                <a:latin typeface="+mn-lt"/>
              </a:rPr>
              <a:t>, дротики, ворота, маты, </a:t>
            </a:r>
            <a:r>
              <a:rPr lang="ru-RU" dirty="0" smtClean="0">
                <a:latin typeface="+mn-lt"/>
              </a:rPr>
              <a:t>биты</a:t>
            </a:r>
          </a:p>
          <a:p>
            <a:pPr marL="0" indent="0">
              <a:buNone/>
            </a:pPr>
            <a:endParaRPr lang="ru-RU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+mn-lt"/>
              </a:rPr>
              <a:t>Методические </a:t>
            </a:r>
            <a:r>
              <a:rPr lang="ru-RU" dirty="0">
                <a:latin typeface="+mn-lt"/>
              </a:rPr>
              <a:t>пособия для реализации обычных программ (не АООП)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Обучающие наборы для детей с </a:t>
            </a:r>
            <a:r>
              <a:rPr lang="ru-RU" dirty="0" smtClean="0">
                <a:latin typeface="+mn-lt"/>
              </a:rPr>
              <a:t>ОВЗ</a:t>
            </a:r>
          </a:p>
          <a:p>
            <a:pPr marL="0" indent="0">
              <a:buNone/>
            </a:pPr>
            <a:endParaRPr lang="ru-RU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Развивающие игры, развивающие модули, наборы кукол, игры настольные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Столы с бусинами, световые столы для </a:t>
            </a:r>
            <a:r>
              <a:rPr lang="ru-RU" dirty="0" err="1">
                <a:latin typeface="+mn-lt"/>
              </a:rPr>
              <a:t>аква</a:t>
            </a:r>
            <a:r>
              <a:rPr lang="ru-RU" dirty="0">
                <a:latin typeface="+mn-lt"/>
              </a:rPr>
              <a:t>-анимации, дидактические столы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Комплекты магнитных материалов (буквы, цифры и т.д.), комплекты учебных материалов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</a:rPr>
              <a:t>Наборы по робототехнике, наборы </a:t>
            </a:r>
            <a:r>
              <a:rPr lang="ru-RU" dirty="0" err="1">
                <a:latin typeface="+mn-lt"/>
              </a:rPr>
              <a:t>Lego</a:t>
            </a:r>
            <a:r>
              <a:rPr lang="ru-RU" dirty="0">
                <a:latin typeface="+mn-lt"/>
              </a:rPr>
              <a:t>, наборы (для резьбы по дереву, для выжигания и т.д</a:t>
            </a:r>
            <a:r>
              <a:rPr lang="ru-RU" dirty="0" smtClean="0">
                <a:latin typeface="+mn-lt"/>
              </a:rPr>
              <a:t>.), станки </a:t>
            </a:r>
            <a:r>
              <a:rPr lang="ru-RU" dirty="0">
                <a:latin typeface="+mn-lt"/>
              </a:rPr>
              <a:t>(для вышивания, для деревообработки, для обжига и т.д.), </a:t>
            </a:r>
            <a:r>
              <a:rPr lang="ru-RU" dirty="0" err="1">
                <a:latin typeface="+mn-lt"/>
              </a:rPr>
              <a:t>электролобзики</a:t>
            </a:r>
            <a:r>
              <a:rPr lang="ru-RU" dirty="0">
                <a:latin typeface="+mn-lt"/>
              </a:rPr>
              <a:t>, рубанки и т.д.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28600"/>
            <a:ext cx="7921625" cy="758825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</a:rPr>
              <a:t>Основные недостатки, выявленные в ходе </a:t>
            </a:r>
            <a:r>
              <a:rPr lang="ru-RU" sz="2400" b="1" dirty="0" smtClean="0">
                <a:solidFill>
                  <a:srgbClr val="C00000"/>
                </a:solidFill>
              </a:rPr>
              <a:t>экспертиз Минпросвещения России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1800" dirty="0"/>
              <a:t>Ремонт полов (капитальный ремонт полов) площадью более 3 м2, замена линолеума в аудиториях, коридорах, установка фанерного покрытия</a:t>
            </a:r>
          </a:p>
          <a:p>
            <a:r>
              <a:rPr lang="ru-RU" sz="1800" dirty="0"/>
              <a:t>Ремонт потолков, стен (штукатурка, окраска), фасадов зданий, вентиляции (прокладка воздуховодов), устройство подвесных </a:t>
            </a:r>
            <a:r>
              <a:rPr lang="ru-RU" sz="1800" dirty="0" smtClean="0"/>
              <a:t>потолков</a:t>
            </a:r>
          </a:p>
          <a:p>
            <a:r>
              <a:rPr lang="ru-RU" sz="1800" dirty="0" smtClean="0"/>
              <a:t>Замена </a:t>
            </a:r>
            <a:r>
              <a:rPr lang="ru-RU" sz="1800" dirty="0"/>
              <a:t>окон, ремонт оконных проемов</a:t>
            </a:r>
          </a:p>
          <a:p>
            <a:r>
              <a:rPr lang="ru-RU" sz="1800" dirty="0"/>
              <a:t>Работы в санитарно-гигиеническом помещении: установка биде, замена унитазов на </a:t>
            </a:r>
            <a:r>
              <a:rPr lang="ru-RU" sz="1800" dirty="0" smtClean="0"/>
              <a:t>аналогичные (неспециализированные </a:t>
            </a:r>
            <a:r>
              <a:rPr lang="ru-RU" sz="1800" dirty="0"/>
              <a:t>для детей-инвалидов), замена раковин и смесителей на </a:t>
            </a:r>
            <a:r>
              <a:rPr lang="ru-RU" sz="1800" dirty="0" smtClean="0"/>
              <a:t>аналогичные (</a:t>
            </a:r>
            <a:r>
              <a:rPr lang="ru-RU" sz="1800" dirty="0"/>
              <a:t>неспециализированные для детей-инвалидов), установка дозатора жидкого </a:t>
            </a:r>
            <a:r>
              <a:rPr lang="ru-RU" sz="1800" dirty="0" smtClean="0"/>
              <a:t>мыла, электросушителя </a:t>
            </a:r>
            <a:r>
              <a:rPr lang="ru-RU" sz="1800" dirty="0"/>
              <a:t>для рук, установка водонагревателя, установка неспециализированных </a:t>
            </a:r>
            <a:r>
              <a:rPr lang="ru-RU" sz="1800" dirty="0" smtClean="0"/>
              <a:t>зеркал</a:t>
            </a:r>
            <a:endParaRPr lang="ru-RU" sz="1800" dirty="0"/>
          </a:p>
          <a:p>
            <a:r>
              <a:rPr lang="ru-RU" sz="1800" dirty="0"/>
              <a:t>Электромонтажные работы (светильники, люстры, розетки, выключатели, проводка), </a:t>
            </a:r>
            <a:r>
              <a:rPr lang="ru-RU" sz="1800" dirty="0" smtClean="0"/>
              <a:t>монтаж пожарной </a:t>
            </a:r>
            <a:r>
              <a:rPr lang="ru-RU" sz="1800" dirty="0"/>
              <a:t>сигнализации</a:t>
            </a:r>
          </a:p>
          <a:p>
            <a:r>
              <a:rPr lang="ru-RU" sz="1800" dirty="0"/>
              <a:t>Проверка достоверности сметной стоимости, строительный контроль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905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7464425" cy="758825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Об использовании экономии финансовых средств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80999" y="1524000"/>
            <a:ext cx="8607425" cy="45720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Минпросвещения </a:t>
            </a:r>
            <a:r>
              <a:rPr lang="ru-RU" sz="2000" dirty="0"/>
              <a:t>России </a:t>
            </a:r>
            <a:r>
              <a:rPr lang="ru-RU" sz="2000" dirty="0" smtClean="0"/>
              <a:t>письмом от 05.06.2020 № ТВ-1/11 проинформировало, что пунктом 4.2 статьи 132 Бюджетного кодекса РФ и подпунктом «г» пункта 2 Положения об использовании в 2020 году бюджетных ассигнований резервного фонда Правительства Российской Федерации, утвержденного постановлением Правительства Российской Федерации от 26.12.2019 № 1846, предусмотрено, что экономия бюджетных ассигнований федерального бюджета, полученная по результатам заключения государственных (муниципальных) контрактов на закупку товаров, работ, услуг,  является </a:t>
            </a:r>
            <a:r>
              <a:rPr lang="ru-RU" sz="2000" dirty="0" smtClean="0">
                <a:solidFill>
                  <a:srgbClr val="C00000"/>
                </a:solidFill>
              </a:rPr>
              <a:t>источником формирования в 2020 году резервного фонда Правительства Российской Федерации </a:t>
            </a:r>
            <a:r>
              <a:rPr lang="ru-RU" sz="2000" dirty="0" smtClean="0"/>
              <a:t>для оказания финансовой помощи бюджетам субъектов Российской Федерации.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Экономия финансовых средств подлежит возврату в бюджет!!!</a:t>
            </a:r>
          </a:p>
          <a:p>
            <a:pPr marL="0" indent="0">
              <a:buNone/>
            </a:pPr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1194689" cy="88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39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540624" cy="758825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Заключение дополнительных соглашений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 smtClean="0"/>
              <a:t>Необходимо ежеквартальное внесение </a:t>
            </a:r>
            <a:r>
              <a:rPr lang="ru-RU" sz="1800" dirty="0"/>
              <a:t>изменений в соглашения, заключенные между Министерством образования и администрациями муниципальных образований Свердловской области, </a:t>
            </a:r>
            <a:r>
              <a:rPr lang="ru-RU" sz="1800" dirty="0" smtClean="0"/>
              <a:t>о </a:t>
            </a:r>
            <a:r>
              <a:rPr lang="ru-RU" sz="1800" dirty="0"/>
              <a:t>предоставлении субсидии на реализацию мероприятий государственной программы Российской Федерации «Доступная среда</a:t>
            </a:r>
            <a:r>
              <a:rPr lang="ru-RU" sz="1800" dirty="0" smtClean="0"/>
              <a:t>», предусматривающих </a:t>
            </a:r>
            <a:r>
              <a:rPr lang="ru-RU" sz="1800" dirty="0"/>
              <a:t>уменьшение размера субсидии в связи с экономией, полученной по результатам заключенных муниципальных контрактов на закупку товаров и работ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В течение июня-июля 2020 года должны быть заключены все договоры и проведены оставшиеся конкурсные процедуры.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По </a:t>
            </a:r>
            <a:r>
              <a:rPr lang="ru-RU" sz="1800" dirty="0">
                <a:solidFill>
                  <a:srgbClr val="C00000"/>
                </a:solidFill>
              </a:rPr>
              <a:t>итогам </a:t>
            </a:r>
            <a:r>
              <a:rPr lang="ru-RU" sz="1800" dirty="0" smtClean="0">
                <a:solidFill>
                  <a:srgbClr val="C00000"/>
                </a:solidFill>
              </a:rPr>
              <a:t>в срок </a:t>
            </a:r>
            <a:r>
              <a:rPr lang="ru-RU" sz="1800" b="1" dirty="0" smtClean="0"/>
              <a:t>до </a:t>
            </a:r>
            <a:r>
              <a:rPr lang="ru-RU" sz="1800" b="1" dirty="0"/>
              <a:t>10 </a:t>
            </a:r>
            <a:r>
              <a:rPr lang="ru-RU" sz="1800" b="1" dirty="0" smtClean="0"/>
              <a:t>сентября </a:t>
            </a:r>
            <a:r>
              <a:rPr lang="ru-RU" sz="1800" b="1" dirty="0"/>
              <a:t>2020 года </a:t>
            </a:r>
            <a:r>
              <a:rPr lang="ru-RU" sz="1800" dirty="0">
                <a:solidFill>
                  <a:srgbClr val="C00000"/>
                </a:solidFill>
              </a:rPr>
              <a:t>представить </a:t>
            </a:r>
            <a:r>
              <a:rPr lang="ru-RU" sz="1800" dirty="0" smtClean="0">
                <a:solidFill>
                  <a:srgbClr val="C00000"/>
                </a:solidFill>
              </a:rPr>
              <a:t>информацию о  суммах сэкономленных средств (официальным письмом в Министерство образования СО за подписью начальника Управления образования). </a:t>
            </a:r>
          </a:p>
          <a:p>
            <a:pPr marL="0" indent="0">
              <a:buNone/>
            </a:pPr>
            <a:r>
              <a:rPr lang="ru-RU" sz="1800" dirty="0" smtClean="0"/>
              <a:t>В соответствии с полученной информацией будут подготовлены дополнительные соглашения, предусматривающие </a:t>
            </a:r>
            <a:r>
              <a:rPr lang="ru-RU" sz="1800" dirty="0"/>
              <a:t>уменьшение размера субсидии в связи </a:t>
            </a:r>
            <a:r>
              <a:rPr lang="ru-RU" sz="1800" dirty="0" smtClean="0"/>
              <a:t>со сложившейся экономией </a:t>
            </a:r>
          </a:p>
          <a:p>
            <a:pPr marL="0" indent="0">
              <a:buNone/>
            </a:pPr>
            <a:endParaRPr lang="ru-RU" sz="18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966089" cy="71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778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28600"/>
            <a:ext cx="7921625" cy="758825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</a:rPr>
              <a:t>Заключение дополнительных соглашений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На текущий момент в АИС «Электронный бюджет» сформированы черновики дополнительных соглашений: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Артемовский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Березовский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Богданович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Екатеринбург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Каменск-Уральский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Краснотурьинск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Лесной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Реж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Талица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Туринск</a:t>
            </a:r>
          </a:p>
          <a:p>
            <a:pPr marL="0" indent="0" algn="ctr">
              <a:buNone/>
            </a:pPr>
            <a:r>
              <a:rPr lang="ru-RU" sz="1600" dirty="0"/>
              <a:t>До конца июня необходимо согласовать и подписать дополнительные </a:t>
            </a:r>
            <a:r>
              <a:rPr lang="ru-RU" sz="1600" dirty="0" smtClean="0"/>
              <a:t>соглашения!!!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510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99" y="228600"/>
            <a:ext cx="7693025" cy="758825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О сроках реализации мероприятия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dirty="0" smtClean="0"/>
              <a:t>В соответствии с требованиями СанПиН работы </a:t>
            </a:r>
            <a:r>
              <a:rPr lang="ru-RU" sz="2400" dirty="0"/>
              <a:t>по созданию архитектурной доступности </a:t>
            </a:r>
            <a:r>
              <a:rPr lang="ru-RU" sz="2400" dirty="0" smtClean="0"/>
              <a:t>должны быть закончены </a:t>
            </a:r>
            <a:r>
              <a:rPr lang="ru-RU" sz="2400" dirty="0" smtClean="0">
                <a:solidFill>
                  <a:srgbClr val="C00000"/>
                </a:solidFill>
              </a:rPr>
              <a:t>до </a:t>
            </a:r>
            <a:r>
              <a:rPr lang="ru-RU" sz="2400" dirty="0">
                <a:solidFill>
                  <a:srgbClr val="C00000"/>
                </a:solidFill>
              </a:rPr>
              <a:t>начала учебного года </a:t>
            </a:r>
            <a:r>
              <a:rPr lang="ru-RU" sz="2400" dirty="0" smtClean="0"/>
              <a:t>(до приемки образовательной организации к новому учебному году)</a:t>
            </a:r>
          </a:p>
          <a:p>
            <a:r>
              <a:rPr lang="ru-RU" sz="2400" dirty="0" smtClean="0"/>
              <a:t>Закупленное оборудование должно быть установлено </a:t>
            </a:r>
            <a:r>
              <a:rPr lang="ru-RU" sz="2400" dirty="0" smtClean="0">
                <a:solidFill>
                  <a:srgbClr val="C00000"/>
                </a:solidFill>
              </a:rPr>
              <a:t>не позже сентября</a:t>
            </a:r>
            <a:r>
              <a:rPr lang="ru-RU" sz="2400" dirty="0" smtClean="0"/>
              <a:t> 2020 года</a:t>
            </a:r>
          </a:p>
          <a:p>
            <a:r>
              <a:rPr lang="ru-RU" sz="2400" dirty="0" smtClean="0"/>
              <a:t>Расходные обязательства должны быть выполнены 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C00000"/>
                </a:solidFill>
              </a:rPr>
              <a:t>до конца третьего квартала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(до конца сентября – </a:t>
            </a:r>
            <a:r>
              <a:rPr lang="ru-RU" sz="2400" dirty="0" smtClean="0">
                <a:solidFill>
                  <a:srgbClr val="C00000"/>
                </a:solidFill>
              </a:rPr>
              <a:t>НЕ ПОЗЖЕ!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Обязательно предоставление ежеквартальной отчетности до 5 числа месяца, следующего за отчетным</a:t>
            </a:r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1143000" cy="84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66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ru-RU" sz="2000" b="1" dirty="0" smtClean="0">
                <a:solidFill>
                  <a:srgbClr val="7B9899"/>
                </a:solidFill>
              </a:rPr>
              <a:t>Министерство образования и молодежной политики Свердловской области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2400" y="1527175"/>
            <a:ext cx="8653463" cy="457200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Спасибо за внимание!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latin typeface="+mj-lt"/>
                <a:ea typeface="+mj-ea"/>
                <a:cs typeface="+mj-cs"/>
              </a:rPr>
              <a:t>Консультирование специалистов органов местного самоуправления, осуществляющих управление в сфере образования, и руководителей государственных общеобразовательных организаций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400" dirty="0" smtClean="0">
              <a:latin typeface="+mj-lt"/>
              <a:ea typeface="+mj-ea"/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latin typeface="+mj-lt"/>
                <a:ea typeface="+mj-ea"/>
                <a:cs typeface="+mj-cs"/>
              </a:rPr>
              <a:t>(343) 312-00-04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latin typeface="+mj-lt"/>
                <a:ea typeface="+mj-ea"/>
                <a:cs typeface="+mj-cs"/>
              </a:rPr>
              <a:t>Светлана Витальевна Блаженкова (доб. 120)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latin typeface="+mj-lt"/>
                <a:ea typeface="+mj-ea"/>
                <a:cs typeface="+mj-cs"/>
              </a:rPr>
              <a:t>Татьяна Анатольевна Тихонова (доб. 124), 8-919-37-40-240,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t.tihonova@egov66.ru</a:t>
            </a:r>
            <a:endParaRPr lang="ru-RU" sz="2400" dirty="0">
              <a:latin typeface="+mj-lt"/>
              <a:ea typeface="+mj-ea"/>
              <a:cs typeface="+mj-cs"/>
            </a:endParaRPr>
          </a:p>
        </p:txBody>
      </p:sp>
      <p:pic>
        <p:nvPicPr>
          <p:cNvPr id="38916" name="Picture 4" descr="6560d5a5a950ee51d1851494e404b68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9225"/>
            <a:ext cx="1136581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99" y="228600"/>
            <a:ext cx="7693025" cy="758825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Целевое назначение </a:t>
            </a:r>
            <a:r>
              <a:rPr lang="ru-RU" b="1" dirty="0" smtClean="0">
                <a:solidFill>
                  <a:srgbClr val="C00000"/>
                </a:solidFill>
              </a:rPr>
              <a:t>субсидии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1800" dirty="0" smtClean="0"/>
              <a:t>Цель </a:t>
            </a:r>
            <a:r>
              <a:rPr lang="ru-RU" sz="1800" dirty="0"/>
              <a:t>программы - повышение уровня доступности приоритетных объектов </a:t>
            </a:r>
            <a:r>
              <a:rPr lang="ru-RU" sz="1800" dirty="0" smtClean="0"/>
              <a:t>и услуг </a:t>
            </a:r>
            <a:r>
              <a:rPr lang="ru-RU" sz="1800" dirty="0"/>
              <a:t>в приоритетных сферах жизнедеятельности инвалидов и </a:t>
            </a:r>
            <a:r>
              <a:rPr lang="ru-RU" sz="1800" dirty="0" smtClean="0"/>
              <a:t>других маломобильных </a:t>
            </a:r>
            <a:r>
              <a:rPr lang="ru-RU" sz="1800" dirty="0"/>
              <a:t>групп населения</a:t>
            </a:r>
          </a:p>
          <a:p>
            <a:r>
              <a:rPr lang="ru-RU" sz="1800" dirty="0"/>
              <a:t>приложение 7 к Программе:</a:t>
            </a:r>
          </a:p>
          <a:p>
            <a:r>
              <a:rPr lang="ru-RU" sz="1800" dirty="0"/>
              <a:t>… на реализацию мероприятий в сфере ОБЕСПЕЧЕНИЯ </a:t>
            </a:r>
            <a:r>
              <a:rPr lang="ru-RU" sz="1800" dirty="0" smtClean="0"/>
              <a:t>ДОСТУПНОСТИ ПРИОРИТЕТНЫХ </a:t>
            </a:r>
            <a:r>
              <a:rPr lang="ru-RU" sz="1800" dirty="0"/>
              <a:t>ОБЪЕКТОВ И УСЛУГ в приоритетных </a:t>
            </a:r>
            <a:r>
              <a:rPr lang="ru-RU" sz="1800" dirty="0" smtClean="0"/>
              <a:t>сферах жизнедеятельности </a:t>
            </a:r>
            <a:r>
              <a:rPr lang="ru-RU" sz="1800" dirty="0"/>
              <a:t>инвалидов и других маломобильных групп населения и </a:t>
            </a:r>
            <a:r>
              <a:rPr lang="ru-RU" sz="1800" dirty="0" smtClean="0"/>
              <a:t>их распределения</a:t>
            </a:r>
            <a:endParaRPr lang="ru-RU" sz="1800" dirty="0"/>
          </a:p>
          <a:p>
            <a:r>
              <a:rPr lang="ru-RU" sz="1800" dirty="0"/>
              <a:t>… мероприятия по созданию в дошкольных </a:t>
            </a:r>
            <a:r>
              <a:rPr lang="ru-RU" sz="1800" dirty="0" smtClean="0"/>
              <a:t>образовательных, общеобразовательных </a:t>
            </a:r>
            <a:r>
              <a:rPr lang="ru-RU" sz="1800" dirty="0"/>
              <a:t>организациях, организациях дополнительного </a:t>
            </a:r>
            <a:r>
              <a:rPr lang="ru-RU" sz="1800" dirty="0" smtClean="0"/>
              <a:t>образования детей </a:t>
            </a:r>
            <a:r>
              <a:rPr lang="ru-RU" sz="1800" dirty="0"/>
              <a:t>(в том числе в организациях, осуществляющих </a:t>
            </a:r>
            <a:r>
              <a:rPr lang="ru-RU" sz="1800" dirty="0" smtClean="0"/>
              <a:t>образовательную деятельность </a:t>
            </a:r>
            <a:r>
              <a:rPr lang="ru-RU" sz="1800" dirty="0"/>
              <a:t>по адаптированным основным общеобразовательным программам</a:t>
            </a:r>
            <a:r>
              <a:rPr lang="ru-RU" sz="1800" dirty="0" smtClean="0"/>
              <a:t>) условий </a:t>
            </a:r>
            <a:r>
              <a:rPr lang="ru-RU" sz="1800" dirty="0"/>
              <a:t>для получения детьми-инвалидами качественного образования</a:t>
            </a:r>
            <a:r>
              <a:rPr lang="ru-RU" sz="1800" dirty="0" smtClean="0"/>
              <a:t>, включенные </a:t>
            </a:r>
            <a:r>
              <a:rPr lang="ru-RU" sz="1800" dirty="0"/>
              <a:t>в программы (планы) субъектов Российской </a:t>
            </a:r>
            <a:r>
              <a:rPr lang="ru-RU" sz="1800" dirty="0" smtClean="0"/>
              <a:t>Федерации</a:t>
            </a:r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157651"/>
            <a:ext cx="838200" cy="62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85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Нормативные документы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32105" y="1295400"/>
            <a:ext cx="8503920" cy="4572000"/>
          </a:xfrm>
        </p:spPr>
        <p:txBody>
          <a:bodyPr/>
          <a:lstStyle/>
          <a:p>
            <a:r>
              <a:rPr lang="ru-RU" sz="1800" dirty="0" smtClean="0"/>
              <a:t>Федеральный закон </a:t>
            </a:r>
            <a:r>
              <a:rPr lang="ru-RU" sz="1800" dirty="0"/>
              <a:t>от 29 декабря 2012 г. № 273-ФЗ «Об образовании в Российской Федерации</a:t>
            </a:r>
            <a:r>
              <a:rPr lang="ru-RU" sz="1800" dirty="0" smtClean="0"/>
              <a:t>» (статья 79)</a:t>
            </a:r>
            <a:endParaRPr lang="ru-RU" sz="1800" dirty="0"/>
          </a:p>
          <a:p>
            <a:r>
              <a:rPr lang="ru-RU" sz="1800" dirty="0" smtClean="0"/>
              <a:t>Приказ </a:t>
            </a:r>
            <a:r>
              <a:rPr lang="ru-RU" sz="1800" dirty="0" err="1"/>
              <a:t>Минобрнауки</a:t>
            </a:r>
            <a:r>
              <a:rPr lang="ru-RU" sz="1800" dirty="0"/>
              <a:t> России от 30.08.2013 г. №1014 (с изменениями) «Порядок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</a:t>
            </a:r>
          </a:p>
          <a:p>
            <a:r>
              <a:rPr lang="ru-RU" sz="1800" dirty="0" smtClean="0"/>
              <a:t>Приказ </a:t>
            </a:r>
            <a:r>
              <a:rPr lang="ru-RU" sz="1800" dirty="0" err="1"/>
              <a:t>Минобрнауки</a:t>
            </a:r>
            <a:r>
              <a:rPr lang="ru-RU" sz="1800" dirty="0"/>
              <a:t> России от 30.08.2013г. №1015 (с изменениями) «</a:t>
            </a:r>
            <a:r>
              <a:rPr lang="ru-RU" sz="1800" dirty="0" smtClean="0"/>
              <a:t>Порядок организации </a:t>
            </a:r>
            <a:r>
              <a:rPr lang="ru-RU" sz="1800" dirty="0"/>
              <a:t>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</a:t>
            </a:r>
          </a:p>
          <a:p>
            <a:r>
              <a:rPr lang="ru-RU" sz="1800" dirty="0" smtClean="0"/>
              <a:t>Приказ </a:t>
            </a:r>
            <a:r>
              <a:rPr lang="ru-RU" sz="1800" dirty="0"/>
              <a:t>Минпросвещения России от 09.11.2018 г. № 196 «Порядок организации </a:t>
            </a:r>
            <a:r>
              <a:rPr lang="ru-RU" sz="1800" dirty="0" smtClean="0"/>
              <a:t>и осуществления </a:t>
            </a:r>
            <a:r>
              <a:rPr lang="ru-RU" sz="1800" dirty="0"/>
              <a:t>образовательной деятельности по дополнительным общеобразовательным программам</a:t>
            </a:r>
            <a:r>
              <a:rPr lang="ru-RU" sz="1800" dirty="0" smtClean="0"/>
              <a:t>»</a:t>
            </a:r>
          </a:p>
          <a:p>
            <a:r>
              <a:rPr lang="ru-RU" sz="1800" dirty="0" smtClean="0"/>
              <a:t>Приказ </a:t>
            </a:r>
            <a:r>
              <a:rPr lang="ru-RU" sz="1800" dirty="0" err="1" smtClean="0"/>
              <a:t>Минобрнауки</a:t>
            </a:r>
            <a:r>
              <a:rPr lang="ru-RU" sz="1800" dirty="0" smtClean="0"/>
              <a:t> России от </a:t>
            </a:r>
            <a:r>
              <a:rPr lang="ru-RU" sz="1800" dirty="0"/>
              <a:t>9 ноября 2015 года </a:t>
            </a:r>
            <a:r>
              <a:rPr lang="ru-RU" sz="1800" dirty="0" smtClean="0"/>
              <a:t>№ </a:t>
            </a:r>
            <a:r>
              <a:rPr lang="ru-RU" sz="1800" dirty="0"/>
              <a:t>1309 </a:t>
            </a:r>
            <a:r>
              <a:rPr lang="ru-RU" sz="1800" dirty="0" smtClean="0"/>
              <a:t>«Об </a:t>
            </a:r>
            <a:r>
              <a:rPr lang="ru-RU" sz="1800" dirty="0"/>
              <a:t>утверждении Порядка обеспечения условий доступности для инвалидов объектов и предоставляемых услуг в сфере образования, а также оказания им при этом необходимой  </a:t>
            </a:r>
            <a:r>
              <a:rPr lang="ru-RU" sz="1800" dirty="0" smtClean="0"/>
              <a:t>помощи»</a:t>
            </a:r>
            <a:endParaRPr lang="ru-RU" sz="1800" dirty="0"/>
          </a:p>
          <a:p>
            <a:endParaRPr lang="ru-RU" sz="18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05739"/>
            <a:ext cx="1143000" cy="84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67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799" y="304800"/>
            <a:ext cx="8229473" cy="758825"/>
          </a:xfrm>
        </p:spPr>
        <p:txBody>
          <a:bodyPr/>
          <a:lstStyle/>
          <a:p>
            <a:r>
              <a:rPr lang="ru-RU" sz="2800" b="1" dirty="0">
                <a:solidFill>
                  <a:srgbClr val="C00000"/>
                </a:solidFill>
              </a:rPr>
              <a:t>Целевое назначение </a:t>
            </a:r>
            <a:r>
              <a:rPr lang="ru-RU" sz="2800" b="1" dirty="0" smtClean="0">
                <a:solidFill>
                  <a:srgbClr val="C00000"/>
                </a:solidFill>
              </a:rPr>
              <a:t>субсидий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Создание инвалидам следующих условий доступности </a:t>
            </a:r>
            <a:r>
              <a:rPr lang="ru-RU" sz="2000" b="1" dirty="0" smtClean="0">
                <a:solidFill>
                  <a:srgbClr val="0070C0"/>
                </a:solidFill>
              </a:rPr>
              <a:t>объектов :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625" y="1447800"/>
            <a:ext cx="8613648" cy="4572000"/>
          </a:xfrm>
        </p:spPr>
        <p:txBody>
          <a:bodyPr/>
          <a:lstStyle/>
          <a:p>
            <a:r>
              <a:rPr lang="ru-RU" sz="1350" dirty="0" smtClean="0">
                <a:solidFill>
                  <a:srgbClr val="C00000"/>
                </a:solidFill>
              </a:rPr>
              <a:t>ПРИКАЗ </a:t>
            </a:r>
            <a:r>
              <a:rPr lang="ru-RU" sz="1350" dirty="0">
                <a:solidFill>
                  <a:srgbClr val="C00000"/>
                </a:solidFill>
              </a:rPr>
              <a:t>Министерства образования и науки Российской Федерации от 9 ноября </a:t>
            </a:r>
            <a:r>
              <a:rPr lang="ru-RU" sz="1350" dirty="0" smtClean="0">
                <a:solidFill>
                  <a:srgbClr val="C00000"/>
                </a:solidFill>
              </a:rPr>
              <a:t>2015 года </a:t>
            </a:r>
            <a:br>
              <a:rPr lang="ru-RU" sz="1350" dirty="0" smtClean="0">
                <a:solidFill>
                  <a:srgbClr val="C00000"/>
                </a:solidFill>
              </a:rPr>
            </a:br>
            <a:r>
              <a:rPr lang="ru-RU" sz="1350" dirty="0" smtClean="0">
                <a:solidFill>
                  <a:srgbClr val="C00000"/>
                </a:solidFill>
              </a:rPr>
              <a:t>№ </a:t>
            </a:r>
            <a:r>
              <a:rPr lang="ru-RU" sz="1350" dirty="0">
                <a:solidFill>
                  <a:srgbClr val="C00000"/>
                </a:solidFill>
              </a:rPr>
              <a:t>1309 Об утверждении Порядка обеспечения условий доступности </a:t>
            </a:r>
            <a:r>
              <a:rPr lang="ru-RU" sz="1350" dirty="0" smtClean="0">
                <a:solidFill>
                  <a:srgbClr val="C00000"/>
                </a:solidFill>
              </a:rPr>
              <a:t>для инвалидов </a:t>
            </a:r>
            <a:r>
              <a:rPr lang="ru-RU" sz="1350" dirty="0">
                <a:solidFill>
                  <a:srgbClr val="C00000"/>
                </a:solidFill>
              </a:rPr>
              <a:t>объектов и предоставляемых услуг в сфере образования, а </a:t>
            </a:r>
            <a:r>
              <a:rPr lang="ru-RU" sz="1350" dirty="0" smtClean="0">
                <a:solidFill>
                  <a:srgbClr val="C00000"/>
                </a:solidFill>
              </a:rPr>
              <a:t>также оказания </a:t>
            </a:r>
            <a:r>
              <a:rPr lang="ru-RU" sz="1350" dirty="0">
                <a:solidFill>
                  <a:srgbClr val="C00000"/>
                </a:solidFill>
              </a:rPr>
              <a:t>им при этом </a:t>
            </a:r>
            <a:r>
              <a:rPr lang="ru-RU" sz="1350" dirty="0" smtClean="0">
                <a:solidFill>
                  <a:srgbClr val="C00000"/>
                </a:solidFill>
              </a:rPr>
              <a:t>необходимой  помощи</a:t>
            </a:r>
          </a:p>
          <a:p>
            <a:r>
              <a:rPr lang="ru-RU" sz="1400" dirty="0" smtClean="0"/>
              <a:t>а) возможность беспрепятственного входа в объекты и выхода из них</a:t>
            </a:r>
          </a:p>
          <a:p>
            <a:r>
              <a:rPr lang="ru-RU" sz="1400" dirty="0" smtClean="0"/>
              <a:t>б) возможность самостоятельного передвижения по территории объекта в целях доступа к месту предоставления услуги, в том числе с помощью работников объекта, предоставляющих услуги, </a:t>
            </a:r>
            <a:r>
              <a:rPr lang="ru-RU" sz="1400" dirty="0" err="1" smtClean="0"/>
              <a:t>ассистивных</a:t>
            </a:r>
            <a:r>
              <a:rPr lang="ru-RU" sz="1400" dirty="0" smtClean="0"/>
              <a:t> и вспомогательных технологий, а также сменного кресла-коляски</a:t>
            </a:r>
          </a:p>
          <a:p>
            <a:r>
              <a:rPr lang="ru-RU" sz="1400" dirty="0" smtClean="0"/>
              <a:t>в) возможность посадки в транспортное средство и высадки из него перед входом в объект, в том числе с использованием кресла-коляски и, при необходимости, с помощью работников объекта</a:t>
            </a:r>
          </a:p>
          <a:p>
            <a:r>
              <a:rPr lang="ru-RU" sz="1400" dirty="0" smtClean="0"/>
              <a:t>г) сопровождение инвалидов, имеющих стойкие нарушения функции зрения, и возможность самостоятельного передвижения по территории объекта</a:t>
            </a:r>
          </a:p>
          <a:p>
            <a:r>
              <a:rPr lang="ru-RU" sz="1400" dirty="0" smtClean="0"/>
              <a:t>д) содействие инвалиду при входе в объект и выходе из него, информирование инвалида о доступных маршрутах общественного транспорта</a:t>
            </a:r>
          </a:p>
          <a:p>
            <a:r>
              <a:rPr lang="ru-RU" sz="1400" dirty="0" smtClean="0"/>
              <a:t>е) надлежащее размещение носителей информации, необходимой для обеспечения</a:t>
            </a:r>
          </a:p>
          <a:p>
            <a:r>
              <a:rPr lang="ru-RU" sz="1400" dirty="0" smtClean="0"/>
              <a:t>беспрепятственного доступа инвалидов к объектам и услугам, с учетом ограничений их жизнедеятельности, в том числе дублирование необходимой для получения услуги звуковой и зрительной информации, а также надписей, знаков и иной текстовой и графической информации знаками, выполненными рельефно-точечным шрифтом Брайля и на контрастном фоне</a:t>
            </a:r>
          </a:p>
          <a:p>
            <a:r>
              <a:rPr lang="ru-RU" sz="1400" dirty="0" smtClean="0"/>
              <a:t>ж) обеспечение допуска на объект, в котором предоставляются услуги, собаки-проводника при наличии документа, подтверждающего ее специальное обучение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8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04800"/>
            <a:ext cx="8534400" cy="758825"/>
          </a:xfrm>
        </p:spPr>
        <p:txBody>
          <a:bodyPr/>
          <a:lstStyle/>
          <a:p>
            <a:r>
              <a:rPr lang="ru-RU" sz="2800" b="1" dirty="0">
                <a:solidFill>
                  <a:srgbClr val="C00000"/>
                </a:solidFill>
              </a:rPr>
              <a:t>Целевое назначение субсидий</a:t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Создание инвалидам следующих условий доступности </a:t>
            </a:r>
            <a:r>
              <a:rPr lang="ru-RU" sz="2000" b="1" dirty="0">
                <a:solidFill>
                  <a:srgbClr val="0070C0"/>
                </a:solidFill>
              </a:rPr>
              <a:t>услуг:</a:t>
            </a:r>
            <a:endParaRPr lang="ru-RU" sz="2000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25552" y="1524000"/>
            <a:ext cx="8686800" cy="5105400"/>
          </a:xfrm>
        </p:spPr>
        <p:txBody>
          <a:bodyPr/>
          <a:lstStyle/>
          <a:p>
            <a:r>
              <a:rPr lang="ru-RU" sz="1400" dirty="0"/>
              <a:t>а) наличие при входе в объект вывески с названием организации, графиком работы организации</a:t>
            </a:r>
            <a:r>
              <a:rPr lang="ru-RU" sz="1400" dirty="0" smtClean="0"/>
              <a:t>, плана </a:t>
            </a:r>
            <a:r>
              <a:rPr lang="ru-RU" sz="1400" dirty="0"/>
              <a:t>здания, выполненных рельефно-точечным шрифтом Брайля и на контрастном фоне</a:t>
            </a:r>
          </a:p>
          <a:p>
            <a:r>
              <a:rPr lang="ru-RU" sz="1400" dirty="0"/>
              <a:t>б) оказание инвалидам помощи, необходимой для получения в доступной для них </a:t>
            </a:r>
            <a:r>
              <a:rPr lang="ru-RU" sz="1400" dirty="0" smtClean="0"/>
              <a:t>форме информации </a:t>
            </a:r>
            <a:r>
              <a:rPr lang="ru-RU" sz="1400" dirty="0"/>
              <a:t>о правилах предоставления услуги, в том числе об оформлении необходимых </a:t>
            </a:r>
            <a:r>
              <a:rPr lang="ru-RU" sz="1400" dirty="0" smtClean="0"/>
              <a:t>для получения </a:t>
            </a:r>
            <a:r>
              <a:rPr lang="ru-RU" sz="1400" dirty="0"/>
              <a:t>услуги документов, о совершении ими других необходимых для получения </a:t>
            </a:r>
            <a:r>
              <a:rPr lang="ru-RU" sz="1400" dirty="0" smtClean="0"/>
              <a:t>услуги действий</a:t>
            </a:r>
            <a:endParaRPr lang="ru-RU" sz="1400" dirty="0"/>
          </a:p>
          <a:p>
            <a:r>
              <a:rPr lang="ru-RU" sz="1400" dirty="0"/>
              <a:t>в) предоставление инвалидам по слуху, при необходимости, услуги с использованием </a:t>
            </a:r>
            <a:r>
              <a:rPr lang="ru-RU" sz="1400" dirty="0" smtClean="0"/>
              <a:t>русского жестового </a:t>
            </a:r>
            <a:r>
              <a:rPr lang="ru-RU" sz="1400" dirty="0"/>
              <a:t>языка, включая обеспечение допуска на объект </a:t>
            </a:r>
            <a:r>
              <a:rPr lang="ru-RU" sz="1400" dirty="0" err="1"/>
              <a:t>сурдопереводчика</a:t>
            </a:r>
            <a:r>
              <a:rPr lang="ru-RU" sz="1400" dirty="0"/>
              <a:t>, </a:t>
            </a:r>
            <a:r>
              <a:rPr lang="ru-RU" sz="1400" dirty="0" err="1"/>
              <a:t>тифлопереводчика</a:t>
            </a:r>
            <a:endParaRPr lang="ru-RU" sz="1400" dirty="0"/>
          </a:p>
          <a:p>
            <a:r>
              <a:rPr lang="ru-RU" sz="1400" dirty="0"/>
              <a:t>г) наличие в одном из помещений, предназначенных для проведения массовых мероприятий</a:t>
            </a:r>
            <a:r>
              <a:rPr lang="ru-RU" sz="1400" dirty="0" smtClean="0"/>
              <a:t>, индукционных </a:t>
            </a:r>
            <a:r>
              <a:rPr lang="ru-RU" sz="1400" dirty="0"/>
              <a:t>петель и звукоусиливающей аппаратуры</a:t>
            </a:r>
          </a:p>
          <a:p>
            <a:r>
              <a:rPr lang="ru-RU" sz="1400" dirty="0"/>
              <a:t>д) адаптация официального сайта органа и организации, предоставляющих услуги в </a:t>
            </a:r>
            <a:r>
              <a:rPr lang="ru-RU" sz="1400" dirty="0" smtClean="0"/>
              <a:t>сфере образования</a:t>
            </a:r>
            <a:r>
              <a:rPr lang="ru-RU" sz="1400" dirty="0"/>
              <a:t>, для лиц с нарушением зрения (слабовидящих)</a:t>
            </a:r>
          </a:p>
          <a:p>
            <a:r>
              <a:rPr lang="ru-RU" sz="1400" dirty="0"/>
              <a:t>е) обеспечение предоставления услуг тьютора организацией, предоставляющей услуги в </a:t>
            </a:r>
            <a:r>
              <a:rPr lang="ru-RU" sz="1400" dirty="0" smtClean="0"/>
              <a:t>сфере образования</a:t>
            </a:r>
            <a:r>
              <a:rPr lang="ru-RU" sz="1400" dirty="0"/>
              <a:t>, на основании соответствующей рекомендации в заключении психолого-</a:t>
            </a:r>
            <a:r>
              <a:rPr lang="ru-RU" sz="1400" dirty="0" err="1"/>
              <a:t>медикопедагогической</a:t>
            </a:r>
            <a:r>
              <a:rPr lang="ru-RU" sz="1400" dirty="0"/>
              <a:t> комиссии или индивидуальной программе реабилитации инвалида</a:t>
            </a:r>
          </a:p>
          <a:p>
            <a:r>
              <a:rPr lang="ru-RU" sz="1400" dirty="0"/>
              <a:t>ж) предоставление бесплатно учебников и учебных пособий, иной учебной литературы, а </a:t>
            </a:r>
            <a:r>
              <a:rPr lang="ru-RU" sz="1400" dirty="0" smtClean="0"/>
              <a:t>также специальных </a:t>
            </a:r>
            <a:r>
              <a:rPr lang="ru-RU" sz="1400" dirty="0"/>
              <a:t>технических средств обучения коллективного и индивидуального пользования</a:t>
            </a:r>
          </a:p>
          <a:p>
            <a:r>
              <a:rPr lang="ru-RU" sz="1400" dirty="0"/>
              <a:t>з) оказание работниками органов и организаций, предоставляющих услуги в сфере образования</a:t>
            </a:r>
            <a:r>
              <a:rPr lang="ru-RU" sz="1400" dirty="0" smtClean="0"/>
              <a:t>, иной </a:t>
            </a:r>
            <a:r>
              <a:rPr lang="ru-RU" sz="1400" dirty="0"/>
              <a:t>необходимой инвалидам помощи в преодолении барьеров, мешающих получению услуг </a:t>
            </a:r>
            <a:r>
              <a:rPr lang="ru-RU" sz="1400" dirty="0" smtClean="0"/>
              <a:t>в сфере </a:t>
            </a:r>
            <a:r>
              <a:rPr lang="ru-RU" sz="1400" dirty="0"/>
              <a:t>образования и использованию объектов наравне с другими лицами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21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28601"/>
            <a:ext cx="7921625" cy="838200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</a:rPr>
              <a:t>6 основных структурно-функциональных зон  объекта социальной инфраструктуры: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1200" b="1" dirty="0">
                <a:solidFill>
                  <a:srgbClr val="C00000"/>
                </a:solidFill>
              </a:rPr>
              <a:t>Зона 1 </a:t>
            </a:r>
            <a:r>
              <a:rPr lang="ru-RU" sz="1200" dirty="0"/>
              <a:t>«Территория, прилегающая к зданию (участок)» состоит из </a:t>
            </a:r>
            <a:r>
              <a:rPr lang="ru-RU" sz="1200" dirty="0" smtClean="0"/>
              <a:t>следующих функционально-планировочных </a:t>
            </a:r>
            <a:r>
              <a:rPr lang="ru-RU" sz="1200" dirty="0"/>
              <a:t>элементов:</a:t>
            </a:r>
          </a:p>
          <a:p>
            <a:pPr marL="0" indent="0">
              <a:buNone/>
            </a:pPr>
            <a:r>
              <a:rPr lang="ru-RU" sz="1200" dirty="0"/>
              <a:t>1.1. Вход (входы) на территорию (прилегающую к зданию)</a:t>
            </a:r>
          </a:p>
          <a:p>
            <a:pPr marL="0" indent="0">
              <a:buNone/>
            </a:pPr>
            <a:r>
              <a:rPr lang="ru-RU" sz="1200" dirty="0"/>
              <a:t>1.2. Путь (пути) движения на территории</a:t>
            </a:r>
          </a:p>
          <a:p>
            <a:pPr marL="0" indent="0">
              <a:buNone/>
            </a:pPr>
            <a:r>
              <a:rPr lang="ru-RU" sz="1200" dirty="0"/>
              <a:t>1.3. Лестница (наружная)</a:t>
            </a:r>
          </a:p>
          <a:p>
            <a:pPr marL="0" indent="0">
              <a:buNone/>
            </a:pPr>
            <a:r>
              <a:rPr lang="ru-RU" sz="1200" dirty="0"/>
              <a:t>1.4. Пандус (наружный)</a:t>
            </a:r>
          </a:p>
          <a:p>
            <a:pPr marL="0" indent="0">
              <a:buNone/>
            </a:pPr>
            <a:r>
              <a:rPr lang="ru-RU" sz="1200" dirty="0"/>
              <a:t>1.5. Автостоянки и парковки</a:t>
            </a:r>
          </a:p>
          <a:p>
            <a:r>
              <a:rPr lang="ru-RU" sz="1200" b="1" dirty="0">
                <a:solidFill>
                  <a:srgbClr val="C00000"/>
                </a:solidFill>
              </a:rPr>
              <a:t>Зона 2 </a:t>
            </a:r>
            <a:r>
              <a:rPr lang="ru-RU" sz="1200" dirty="0"/>
              <a:t>«Вход (входы) в здание». К основным </a:t>
            </a:r>
            <a:r>
              <a:rPr lang="ru-RU" sz="1200" dirty="0" smtClean="0"/>
              <a:t>функционально-планировочным  элементам зоны «Вход </a:t>
            </a:r>
            <a:r>
              <a:rPr lang="ru-RU" sz="1200" dirty="0"/>
              <a:t>в здание» относятся:</a:t>
            </a:r>
          </a:p>
          <a:p>
            <a:pPr marL="0" indent="0">
              <a:buNone/>
            </a:pPr>
            <a:r>
              <a:rPr lang="ru-RU" sz="1200" dirty="0"/>
              <a:t>2.1. Лестница (наружная)</a:t>
            </a:r>
          </a:p>
          <a:p>
            <a:pPr marL="0" indent="0">
              <a:buNone/>
            </a:pPr>
            <a:r>
              <a:rPr lang="ru-RU" sz="1200" dirty="0"/>
              <a:t>2.2. Пандус (наружный)</a:t>
            </a:r>
          </a:p>
          <a:p>
            <a:pPr marL="0" indent="0">
              <a:buNone/>
            </a:pPr>
            <a:r>
              <a:rPr lang="ru-RU" sz="1200" dirty="0"/>
              <a:t>2.3. Входная площадка (перед дверью)</a:t>
            </a:r>
          </a:p>
          <a:p>
            <a:pPr marL="0" indent="0">
              <a:buNone/>
            </a:pPr>
            <a:r>
              <a:rPr lang="ru-RU" sz="1200" dirty="0"/>
              <a:t>2.4. Дверь (входная)</a:t>
            </a:r>
          </a:p>
          <a:p>
            <a:pPr marL="0" indent="0">
              <a:buNone/>
            </a:pPr>
            <a:r>
              <a:rPr lang="ru-RU" sz="1200" dirty="0"/>
              <a:t>2.5. Тамбур</a:t>
            </a:r>
          </a:p>
          <a:p>
            <a:r>
              <a:rPr lang="ru-RU" sz="1200" b="1" dirty="0">
                <a:solidFill>
                  <a:srgbClr val="C00000"/>
                </a:solidFill>
              </a:rPr>
              <a:t>Зона 3 </a:t>
            </a:r>
            <a:r>
              <a:rPr lang="ru-RU" sz="1200" dirty="0"/>
              <a:t>«Путь (пути) движения внутри здания (в </a:t>
            </a:r>
            <a:r>
              <a:rPr lang="ru-RU" sz="1200" dirty="0" err="1"/>
              <a:t>т.ч</a:t>
            </a:r>
            <a:r>
              <a:rPr lang="ru-RU" sz="1200" dirty="0"/>
              <a:t>. пути эвакуации)». </a:t>
            </a:r>
            <a:r>
              <a:rPr lang="ru-RU" sz="1200" dirty="0" smtClean="0"/>
              <a:t>Основными функционально-планировочными </a:t>
            </a:r>
            <a:r>
              <a:rPr lang="ru-RU" sz="1200" dirty="0"/>
              <a:t>элементами зоны являются:</a:t>
            </a:r>
          </a:p>
          <a:p>
            <a:pPr marL="0" indent="0">
              <a:buNone/>
            </a:pPr>
            <a:r>
              <a:rPr lang="ru-RU" sz="1200" dirty="0"/>
              <a:t>3.1. Коридор</a:t>
            </a:r>
          </a:p>
          <a:p>
            <a:pPr marL="0" indent="0">
              <a:buNone/>
            </a:pPr>
            <a:r>
              <a:rPr lang="ru-RU" sz="1200" dirty="0"/>
              <a:t>3.2. Лестница (внутри здания)</a:t>
            </a:r>
          </a:p>
          <a:p>
            <a:pPr marL="0" indent="0">
              <a:buNone/>
            </a:pPr>
            <a:r>
              <a:rPr lang="ru-RU" sz="1200" dirty="0"/>
              <a:t>3.3. Пандус (внутри здания)</a:t>
            </a:r>
          </a:p>
          <a:p>
            <a:pPr marL="0" indent="0">
              <a:buNone/>
            </a:pPr>
            <a:r>
              <a:rPr lang="ru-RU" sz="1200" dirty="0"/>
              <a:t>3.4. Лифт пассажирский (или подъемник)</a:t>
            </a:r>
          </a:p>
          <a:p>
            <a:pPr marL="0" indent="0">
              <a:buNone/>
            </a:pPr>
            <a:r>
              <a:rPr lang="ru-RU" sz="1200" dirty="0"/>
              <a:t>3.5. Дверь (двери - если несколько на одном пути движения)</a:t>
            </a:r>
          </a:p>
          <a:p>
            <a:pPr marL="0" indent="0">
              <a:buNone/>
            </a:pPr>
            <a:r>
              <a:rPr lang="ru-RU" sz="1200" dirty="0"/>
              <a:t>3.6. Пути эвакуации (в </a:t>
            </a:r>
            <a:r>
              <a:rPr lang="ru-RU" sz="1200" dirty="0" err="1"/>
              <a:t>т.ч</a:t>
            </a:r>
            <a:r>
              <a:rPr lang="ru-RU" sz="1200" dirty="0"/>
              <a:t>. зоны безопасности)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016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28600"/>
            <a:ext cx="7997825" cy="758825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</a:rPr>
              <a:t>6 основных структурно-функциональных зон  объекта социальной инфраструктуры: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1200" b="1" dirty="0">
                <a:solidFill>
                  <a:srgbClr val="C00000"/>
                </a:solidFill>
              </a:rPr>
              <a:t>Зона 4</a:t>
            </a:r>
            <a:r>
              <a:rPr lang="ru-RU" sz="1200" dirty="0"/>
              <a:t> «Зона целевого назначения здания (целевого посещения объекта)»:</a:t>
            </a:r>
          </a:p>
          <a:p>
            <a:pPr marL="0" indent="0">
              <a:buNone/>
            </a:pPr>
            <a:r>
              <a:rPr lang="ru-RU" sz="1200" dirty="0"/>
              <a:t>4.1. Кабинетная форма обслуживания</a:t>
            </a:r>
          </a:p>
          <a:p>
            <a:pPr marL="0" indent="0">
              <a:buNone/>
            </a:pPr>
            <a:r>
              <a:rPr lang="ru-RU" sz="1200" dirty="0"/>
              <a:t>4.2. Зальная форма обслуживания</a:t>
            </a:r>
          </a:p>
          <a:p>
            <a:r>
              <a:rPr lang="ru-RU" sz="1200" b="1" dirty="0">
                <a:solidFill>
                  <a:srgbClr val="C00000"/>
                </a:solidFill>
              </a:rPr>
              <a:t>Зона 5</a:t>
            </a:r>
            <a:r>
              <a:rPr lang="ru-RU" sz="1200" dirty="0"/>
              <a:t> «Санитарно-гигиенические помещения».</a:t>
            </a:r>
          </a:p>
          <a:p>
            <a:pPr marL="0" indent="0">
              <a:buNone/>
            </a:pPr>
            <a:r>
              <a:rPr lang="ru-RU" sz="1200" dirty="0"/>
              <a:t>К функционально-планировочным элементам зоны 5 относятся:</a:t>
            </a:r>
          </a:p>
          <a:p>
            <a:pPr marL="0" indent="0">
              <a:buNone/>
            </a:pPr>
            <a:r>
              <a:rPr lang="ru-RU" sz="1200" dirty="0"/>
              <a:t>5.1. Туалетная комната</a:t>
            </a:r>
          </a:p>
          <a:p>
            <a:pPr marL="0" indent="0">
              <a:buNone/>
            </a:pPr>
            <a:r>
              <a:rPr lang="ru-RU" sz="1200" dirty="0"/>
              <a:t>5.2. Душевая/ванная комната</a:t>
            </a:r>
          </a:p>
          <a:p>
            <a:pPr marL="0" indent="0">
              <a:buNone/>
            </a:pPr>
            <a:r>
              <a:rPr lang="ru-RU" sz="1200" dirty="0"/>
              <a:t>5.3. Бытовая комната (гардеробная)</a:t>
            </a:r>
          </a:p>
          <a:p>
            <a:r>
              <a:rPr lang="ru-RU" sz="1200" b="1" dirty="0">
                <a:solidFill>
                  <a:srgbClr val="C00000"/>
                </a:solidFill>
              </a:rPr>
              <a:t>Зона 6</a:t>
            </a:r>
            <a:r>
              <a:rPr lang="ru-RU" sz="1200" dirty="0"/>
              <a:t> «Система информации на объекте». 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К </a:t>
            </a:r>
            <a:r>
              <a:rPr lang="ru-RU" sz="1200" dirty="0"/>
              <a:t>системе информации </a:t>
            </a:r>
            <a:r>
              <a:rPr lang="ru-RU" sz="1200" dirty="0" smtClean="0"/>
              <a:t>на объекте </a:t>
            </a:r>
            <a:r>
              <a:rPr lang="ru-RU" sz="1200" dirty="0"/>
              <a:t>отнесены устройства, средства информации, связи и их системы</a:t>
            </a:r>
          </a:p>
          <a:p>
            <a:pPr marL="0" indent="0">
              <a:buNone/>
            </a:pPr>
            <a:r>
              <a:rPr lang="ru-RU" sz="1200" dirty="0"/>
              <a:t>(совокупность носителей информации, обеспечивающих для </a:t>
            </a:r>
            <a:r>
              <a:rPr lang="ru-RU" sz="1200" dirty="0" smtClean="0"/>
              <a:t>МГН своевременное </a:t>
            </a:r>
            <a:r>
              <a:rPr lang="ru-RU" sz="1200" dirty="0"/>
              <a:t>ориентирование в пространстве, </a:t>
            </a:r>
            <a:r>
              <a:rPr lang="ru-RU" sz="1200" dirty="0" smtClean="0"/>
              <a:t>способствующих безопасности </a:t>
            </a:r>
            <a:r>
              <a:rPr lang="ru-RU" sz="1200" dirty="0"/>
              <a:t>и удобству передвижения, а также информирующих </a:t>
            </a:r>
            <a:r>
              <a:rPr lang="ru-RU" sz="1200" dirty="0" smtClean="0"/>
              <a:t>о свойствах </a:t>
            </a:r>
            <a:r>
              <a:rPr lang="ru-RU" sz="1200" dirty="0"/>
              <a:t>среды жизнедеятельности</a:t>
            </a:r>
            <a:r>
              <a:rPr lang="ru-RU" sz="1200" dirty="0" smtClean="0"/>
              <a:t>)</a:t>
            </a:r>
          </a:p>
          <a:p>
            <a:pPr marL="0" indent="0">
              <a:buNone/>
            </a:pPr>
            <a:endParaRPr lang="ru-RU" sz="1400" dirty="0"/>
          </a:p>
          <a:p>
            <a:r>
              <a:rPr lang="ru-RU" sz="1600" dirty="0"/>
              <a:t>Итог реализации мероприятий в образовательных организациях: </a:t>
            </a:r>
            <a:endParaRPr lang="ru-RU" sz="1600" dirty="0" smtClean="0"/>
          </a:p>
          <a:p>
            <a:pPr marL="0" indent="0">
              <a:buNone/>
            </a:pPr>
            <a:r>
              <a:rPr lang="ru-RU" sz="1400" b="1" dirty="0" smtClean="0">
                <a:solidFill>
                  <a:srgbClr val="C00000"/>
                </a:solidFill>
              </a:rPr>
              <a:t>Изменение состояния </a:t>
            </a:r>
            <a:r>
              <a:rPr lang="ru-RU" sz="1400" b="1" dirty="0">
                <a:solidFill>
                  <a:srgbClr val="C00000"/>
                </a:solidFill>
              </a:rPr>
              <a:t>доступности объекта социальной инфраструктуры, изменение состояния доступности </a:t>
            </a:r>
            <a:r>
              <a:rPr lang="ru-RU" sz="1400" b="1" dirty="0" smtClean="0">
                <a:solidFill>
                  <a:srgbClr val="C00000"/>
                </a:solidFill>
              </a:rPr>
              <a:t>услуг</a:t>
            </a:r>
            <a:endParaRPr lang="ru-RU" sz="14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934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845552" cy="457200"/>
          </a:xfrm>
        </p:spPr>
        <p:txBody>
          <a:bodyPr/>
          <a:lstStyle/>
          <a:p>
            <a:pPr lvl="0">
              <a:spcBef>
                <a:spcPct val="20000"/>
              </a:spcBef>
              <a:buClr>
                <a:srgbClr val="D16349"/>
              </a:buClr>
              <a:buSzPct val="85000"/>
            </a:pPr>
            <a:r>
              <a:rPr lang="ru-RU" sz="2800" dirty="0">
                <a:solidFill>
                  <a:srgbClr val="C00000"/>
                </a:solidFill>
              </a:rPr>
              <a:t>Направления расходования средств </a:t>
            </a:r>
            <a:r>
              <a:rPr lang="ru-RU" sz="2800" dirty="0" smtClean="0">
                <a:solidFill>
                  <a:srgbClr val="C00000"/>
                </a:solidFill>
              </a:rPr>
              <a:t>субсидии</a:t>
            </a:r>
            <a:r>
              <a:rPr lang="ru-RU" sz="1400" b="1" dirty="0">
                <a:solidFill>
                  <a:srgbClr val="C00000"/>
                </a:solidFill>
                <a:ea typeface="+mn-ea"/>
                <a:cs typeface="+mn-cs"/>
              </a:rPr>
              <a:t/>
            </a:r>
            <a:br>
              <a:rPr lang="ru-RU" sz="1400" b="1" dirty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ru-RU" sz="1400" b="1" dirty="0">
                <a:solidFill>
                  <a:srgbClr val="C00000"/>
                </a:solidFill>
                <a:ea typeface="+mn-ea"/>
                <a:cs typeface="+mn-cs"/>
              </a:rPr>
              <a:t>Создание условий доступности объектов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839200" cy="5410200"/>
          </a:xfrm>
        </p:spPr>
        <p:txBody>
          <a:bodyPr/>
          <a:lstStyle/>
          <a:p>
            <a:r>
              <a:rPr lang="ru-RU" sz="1600" dirty="0" smtClean="0"/>
              <a:t>оборудование </a:t>
            </a:r>
            <a:r>
              <a:rPr lang="ru-RU" sz="1600" dirty="0"/>
              <a:t>доступными элементами информации об объекте</a:t>
            </a:r>
          </a:p>
          <a:p>
            <a:r>
              <a:rPr lang="ru-RU" sz="1600" dirty="0" smtClean="0"/>
              <a:t>устройство </a:t>
            </a:r>
            <a:r>
              <a:rPr lang="ru-RU" sz="1600" dirty="0"/>
              <a:t>входных калиток</a:t>
            </a:r>
          </a:p>
          <a:p>
            <a:r>
              <a:rPr lang="ru-RU" sz="1600" dirty="0" smtClean="0"/>
              <a:t>устройство </a:t>
            </a:r>
            <a:r>
              <a:rPr lang="ru-RU" sz="1600" dirty="0"/>
              <a:t>пешеходных дорожек для передвижения инвалидов к зданию</a:t>
            </a:r>
          </a:p>
          <a:p>
            <a:r>
              <a:rPr lang="ru-RU" sz="1600" dirty="0" smtClean="0"/>
              <a:t>установка </a:t>
            </a:r>
            <a:r>
              <a:rPr lang="ru-RU" sz="1600" dirty="0"/>
              <a:t>тактильных средств на покрытии пешеходных путей</a:t>
            </a:r>
          </a:p>
          <a:p>
            <a:r>
              <a:rPr lang="ru-RU" sz="1600" dirty="0" smtClean="0"/>
              <a:t>дублирование </a:t>
            </a:r>
            <a:r>
              <a:rPr lang="ru-RU" sz="1600" dirty="0"/>
              <a:t>входных лестниц пандусами или другими устройствами подъема</a:t>
            </a:r>
          </a:p>
          <a:p>
            <a:r>
              <a:rPr lang="ru-RU" sz="1600" dirty="0" smtClean="0"/>
              <a:t>оборудование </a:t>
            </a:r>
            <a:r>
              <a:rPr lang="ru-RU" sz="1600" dirty="0"/>
              <a:t>входных лестниц поручнями</a:t>
            </a:r>
          </a:p>
          <a:p>
            <a:r>
              <a:rPr lang="ru-RU" sz="1600" dirty="0" smtClean="0"/>
              <a:t>устройство </a:t>
            </a:r>
            <a:r>
              <a:rPr lang="ru-RU" sz="1600" dirty="0"/>
              <a:t>парковки (стоянки) автомобиля инвалида</a:t>
            </a:r>
          </a:p>
          <a:p>
            <a:r>
              <a:rPr lang="ru-RU" sz="1600" dirty="0" smtClean="0"/>
              <a:t>оборудование </a:t>
            </a:r>
            <a:r>
              <a:rPr lang="ru-RU" sz="1600" dirty="0"/>
              <a:t>площадки перед входом в здание навесом</a:t>
            </a:r>
          </a:p>
          <a:p>
            <a:r>
              <a:rPr lang="ru-RU" sz="1600" dirty="0" smtClean="0"/>
              <a:t>расширение </a:t>
            </a:r>
            <a:r>
              <a:rPr lang="ru-RU" sz="1600" dirty="0"/>
              <a:t>дверных проемов дверей на входе в здание с </a:t>
            </a:r>
            <a:r>
              <a:rPr lang="ru-RU" sz="1600" dirty="0" smtClean="0"/>
              <a:t>последующей установкой </a:t>
            </a:r>
            <a:r>
              <a:rPr lang="ru-RU" sz="1600" dirty="0"/>
              <a:t>дверей</a:t>
            </a:r>
          </a:p>
          <a:p>
            <a:r>
              <a:rPr lang="ru-RU" sz="1600" dirty="0" smtClean="0"/>
              <a:t>устройство </a:t>
            </a:r>
            <a:r>
              <a:rPr lang="ru-RU" sz="1600" dirty="0"/>
              <a:t>в тамбуре твердого покрытия, не допускающего </a:t>
            </a:r>
            <a:r>
              <a:rPr lang="ru-RU" sz="1600" dirty="0" smtClean="0"/>
              <a:t>скольжения при </a:t>
            </a:r>
            <a:r>
              <a:rPr lang="ru-RU" sz="1600" dirty="0"/>
              <a:t>намокании</a:t>
            </a:r>
          </a:p>
          <a:p>
            <a:r>
              <a:rPr lang="ru-RU" sz="1600" dirty="0" smtClean="0"/>
              <a:t>установка </a:t>
            </a:r>
            <a:r>
              <a:rPr lang="ru-RU" sz="1600" dirty="0"/>
              <a:t>звуковых информаторов</a:t>
            </a:r>
          </a:p>
          <a:p>
            <a:r>
              <a:rPr lang="ru-RU" sz="1600" dirty="0" smtClean="0"/>
              <a:t>установка </a:t>
            </a:r>
            <a:r>
              <a:rPr lang="ru-RU" sz="1600" dirty="0"/>
              <a:t>поручней на лестницах внутри здания</a:t>
            </a:r>
          </a:p>
          <a:p>
            <a:r>
              <a:rPr lang="ru-RU" sz="1600" dirty="0" smtClean="0"/>
              <a:t>дублирование </a:t>
            </a:r>
            <a:r>
              <a:rPr lang="ru-RU" sz="1600" dirty="0"/>
              <a:t>лестниц внутри здания пандусами или другими </a:t>
            </a:r>
            <a:r>
              <a:rPr lang="ru-RU" sz="1600" dirty="0" smtClean="0"/>
              <a:t>устройствами подъема</a:t>
            </a:r>
            <a:endParaRPr lang="ru-RU" sz="1600" dirty="0"/>
          </a:p>
          <a:p>
            <a:r>
              <a:rPr lang="ru-RU" sz="1600" dirty="0" smtClean="0"/>
              <a:t>расширение </a:t>
            </a:r>
            <a:r>
              <a:rPr lang="ru-RU" sz="1600" dirty="0"/>
              <a:t>дверных проемов дверей с последующей установкой дверей</a:t>
            </a:r>
          </a:p>
          <a:p>
            <a:r>
              <a:rPr lang="ru-RU" sz="1600" dirty="0" smtClean="0"/>
              <a:t>демонтаж </a:t>
            </a:r>
            <a:r>
              <a:rPr lang="ru-RU" sz="1600" dirty="0"/>
              <a:t>дверных порогов, замену напольных покрытий в местах </a:t>
            </a:r>
            <a:r>
              <a:rPr lang="ru-RU" sz="1600" dirty="0" smtClean="0"/>
              <a:t>демонтажа дверей </a:t>
            </a:r>
            <a:r>
              <a:rPr lang="ru-RU" sz="1600" dirty="0"/>
              <a:t>порогов или устранения перепадов высот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404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599" y="228600"/>
            <a:ext cx="7845425" cy="758825"/>
          </a:xfrm>
        </p:spPr>
        <p:txBody>
          <a:bodyPr/>
          <a:lstStyle/>
          <a:p>
            <a:r>
              <a:rPr lang="ru-RU" sz="2800" dirty="0">
                <a:solidFill>
                  <a:srgbClr val="C00000"/>
                </a:solidFill>
              </a:rPr>
              <a:t>Направления расходования средств </a:t>
            </a:r>
            <a:r>
              <a:rPr lang="ru-RU" sz="2800" dirty="0" smtClean="0">
                <a:solidFill>
                  <a:srgbClr val="C00000"/>
                </a:solidFill>
              </a:rPr>
              <a:t>субсидии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1400" b="1" dirty="0">
                <a:solidFill>
                  <a:srgbClr val="C00000"/>
                </a:solidFill>
              </a:rPr>
              <a:t>Создание условий доступности объектов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1600" dirty="0" smtClean="0"/>
              <a:t>установка </a:t>
            </a:r>
            <a:r>
              <a:rPr lang="ru-RU" sz="1600" dirty="0"/>
              <a:t>перил вдоль стен внутри здания</a:t>
            </a:r>
          </a:p>
          <a:p>
            <a:r>
              <a:rPr lang="ru-RU" sz="1600" dirty="0" smtClean="0"/>
              <a:t>устройство </a:t>
            </a:r>
            <a:r>
              <a:rPr lang="ru-RU" sz="1600" dirty="0"/>
              <a:t>тактильной разметки на путях движения</a:t>
            </a:r>
          </a:p>
          <a:p>
            <a:r>
              <a:rPr lang="ru-RU" sz="1600" dirty="0" smtClean="0"/>
              <a:t>дублирование </a:t>
            </a:r>
            <a:r>
              <a:rPr lang="ru-RU" sz="1600" dirty="0"/>
              <a:t>обозначения помещений рельефными знаками</a:t>
            </a:r>
          </a:p>
          <a:p>
            <a:r>
              <a:rPr lang="ru-RU" sz="1600" dirty="0" smtClean="0"/>
              <a:t>оборудование </a:t>
            </a:r>
            <a:r>
              <a:rPr lang="ru-RU" sz="1600" dirty="0"/>
              <a:t>системой индивидуального прослушивания</a:t>
            </a:r>
          </a:p>
          <a:p>
            <a:r>
              <a:rPr lang="ru-RU" sz="1600" dirty="0" smtClean="0"/>
              <a:t>оборудование </a:t>
            </a:r>
            <a:r>
              <a:rPr lang="ru-RU" sz="1600" dirty="0"/>
              <a:t>санитарно-гигиенических помещений поручнями, штангами</a:t>
            </a:r>
            <a:r>
              <a:rPr lang="ru-RU" sz="1600" dirty="0" smtClean="0"/>
              <a:t>, поворотными </a:t>
            </a:r>
            <a:r>
              <a:rPr lang="ru-RU" sz="1600" dirty="0"/>
              <a:t>или откидными сидениями, крючками (для одежды, </a:t>
            </a:r>
            <a:r>
              <a:rPr lang="ru-RU" sz="1600" dirty="0" smtClean="0"/>
              <a:t>костылей и </a:t>
            </a:r>
            <a:r>
              <a:rPr lang="ru-RU" sz="1600" dirty="0"/>
              <a:t>других принадлежностей), двусторонней связью с диспетчером или </a:t>
            </a:r>
            <a:r>
              <a:rPr lang="ru-RU" sz="1600" dirty="0" smtClean="0"/>
              <a:t>дежурным </a:t>
            </a:r>
            <a:endParaRPr lang="ru-RU" sz="1600" dirty="0"/>
          </a:p>
          <a:p>
            <a:r>
              <a:rPr lang="ru-RU" sz="1600" dirty="0" smtClean="0"/>
              <a:t>создание </a:t>
            </a:r>
            <a:r>
              <a:rPr lang="ru-RU" sz="1600" dirty="0"/>
              <a:t>и оборудование отдельной санитарно-гигиенической </a:t>
            </a:r>
            <a:r>
              <a:rPr lang="ru-RU" sz="1600" dirty="0" smtClean="0"/>
              <a:t>комнаты для </a:t>
            </a:r>
            <a:r>
              <a:rPr lang="ru-RU" sz="1600" dirty="0"/>
              <a:t>инвалидов на кресле-коляске</a:t>
            </a:r>
          </a:p>
          <a:p>
            <a:r>
              <a:rPr lang="ru-RU" sz="1600" dirty="0" smtClean="0"/>
              <a:t>оборудование </a:t>
            </a:r>
            <a:r>
              <a:rPr lang="ru-RU" sz="1600" dirty="0"/>
              <a:t>комплексной (визуальные, звуковые и тактильные</a:t>
            </a:r>
            <a:r>
              <a:rPr lang="ru-RU" sz="1600" dirty="0" smtClean="0"/>
              <a:t>) для </a:t>
            </a:r>
            <a:r>
              <a:rPr lang="ru-RU" sz="1600" dirty="0"/>
              <a:t>всех категорий инвалидов системой средств информации и </a:t>
            </a:r>
            <a:r>
              <a:rPr lang="ru-RU" sz="1600" dirty="0" smtClean="0"/>
              <a:t>системой сигнализации </a:t>
            </a:r>
            <a:r>
              <a:rPr lang="ru-RU" sz="1600" dirty="0"/>
              <a:t>об опасности и приспособление раздевалок, </a:t>
            </a:r>
            <a:r>
              <a:rPr lang="ru-RU" sz="1600" dirty="0" smtClean="0"/>
              <a:t>спортивных и </a:t>
            </a:r>
            <a:r>
              <a:rPr lang="ru-RU" sz="1600" dirty="0"/>
              <a:t>актовых залов, столовых, библиотек, учебных кабинетов, </a:t>
            </a:r>
            <a:r>
              <a:rPr lang="ru-RU" sz="1600" dirty="0" smtClean="0"/>
              <a:t>кабинетов педагогов-психологов</a:t>
            </a:r>
            <a:r>
              <a:rPr lang="ru-RU" sz="1600" dirty="0"/>
              <a:t>, учителей-логопедов, комнат </a:t>
            </a:r>
            <a:r>
              <a:rPr lang="ru-RU" sz="1600" dirty="0" smtClean="0"/>
              <a:t>психологической разгрузки</a:t>
            </a:r>
            <a:r>
              <a:rPr lang="ru-RU" sz="1600" dirty="0"/>
              <a:t>, медицинских кабинетов с учетом требований СП </a:t>
            </a:r>
            <a:r>
              <a:rPr lang="ru-RU" sz="1600" dirty="0" smtClean="0"/>
              <a:t>136.13330.2012 и </a:t>
            </a:r>
            <a:r>
              <a:rPr lang="ru-RU" sz="1600" dirty="0"/>
              <a:t>СП 59.13330.2016 (установка поручней, расширение дверных проемов</a:t>
            </a:r>
            <a:r>
              <a:rPr lang="ru-RU" sz="1600" dirty="0" smtClean="0"/>
              <a:t>, устранение </a:t>
            </a:r>
            <a:r>
              <a:rPr lang="ru-RU" sz="1600" dirty="0"/>
              <a:t>перепадов высот, порогов, оснащение </a:t>
            </a:r>
            <a:r>
              <a:rPr lang="ru-RU" sz="1600" dirty="0" smtClean="0"/>
              <a:t>специализированной мебелью </a:t>
            </a:r>
            <a:r>
              <a:rPr lang="ru-RU" sz="1600" dirty="0"/>
              <a:t>и оборудованием для инвалидов и т.д</a:t>
            </a:r>
            <a:r>
              <a:rPr lang="ru-RU" sz="1600" dirty="0" smtClean="0"/>
              <a:t>.)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11" y="152401"/>
            <a:ext cx="813689" cy="6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746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1303</TotalTime>
  <Words>1924</Words>
  <Application>Microsoft Office PowerPoint</Application>
  <PresentationFormat>Экран (4:3)</PresentationFormat>
  <Paragraphs>167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Georgia</vt:lpstr>
      <vt:lpstr>Times New Roman</vt:lpstr>
      <vt:lpstr>Wingdings</vt:lpstr>
      <vt:lpstr>Wingdings 2</vt:lpstr>
      <vt:lpstr>Официальная</vt:lpstr>
      <vt:lpstr>Министерство образования  и молодежной политики Свердловской области </vt:lpstr>
      <vt:lpstr>Целевое назначение субсидии</vt:lpstr>
      <vt:lpstr>Нормативные документы</vt:lpstr>
      <vt:lpstr>Целевое назначение субсидий Создание инвалидам следующих условий доступности объектов :</vt:lpstr>
      <vt:lpstr>Целевое назначение субсидий Создание инвалидам следующих условий доступности услуг:</vt:lpstr>
      <vt:lpstr>6 основных структурно-функциональных зон  объекта социальной инфраструктуры:</vt:lpstr>
      <vt:lpstr>6 основных структурно-функциональных зон  объекта социальной инфраструктуры:</vt:lpstr>
      <vt:lpstr>Направления расходования средств субсидии Создание условий доступности объектов</vt:lpstr>
      <vt:lpstr>Направления расходования средств субсидии Создание условий доступности объектов</vt:lpstr>
      <vt:lpstr>Направления расходования средств субсидии Создание условий доступности услуг</vt:lpstr>
      <vt:lpstr>Приобретение за счет средств консолидированной субсидии оборудования, НЕ соответствующего целевому назначению субсидии:</vt:lpstr>
      <vt:lpstr>Приобретение за счет средств консолидированной субсидии оборудования, НЕ соответствующего целевому назначению субсидии:</vt:lpstr>
      <vt:lpstr>Основные недостатки, выявленные в ходе экспертиз Минпросвещения России</vt:lpstr>
      <vt:lpstr>Об использовании экономии финансовых средств</vt:lpstr>
      <vt:lpstr>Заключение дополнительных соглашений</vt:lpstr>
      <vt:lpstr>Заключение дополнительных соглашений</vt:lpstr>
      <vt:lpstr>О сроках реализации мероприятия</vt:lpstr>
      <vt:lpstr>Министерство образования и молодежной политики Свердловской области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Андрюкова Полина Александровна</dc:creator>
  <cp:lastModifiedBy>Тихонова Татьяна Анатольевна</cp:lastModifiedBy>
  <cp:revision>180</cp:revision>
  <cp:lastPrinted>2016-11-01T14:14:36Z</cp:lastPrinted>
  <dcterms:created xsi:type="dcterms:W3CDTF">1601-01-01T00:00:00Z</dcterms:created>
  <dcterms:modified xsi:type="dcterms:W3CDTF">2020-06-23T03:42:33Z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