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sldIdLst>
    <p:sldId id="256" r:id="rId2"/>
    <p:sldId id="257" r:id="rId3"/>
    <p:sldId id="258" r:id="rId4"/>
    <p:sldId id="262" r:id="rId5"/>
    <p:sldId id="259" r:id="rId6"/>
    <p:sldId id="260" r:id="rId7"/>
    <p:sldId id="261" r:id="rId8"/>
    <p:sldId id="265" r:id="rId9"/>
    <p:sldId id="266" r:id="rId10"/>
    <p:sldId id="267" r:id="rId11"/>
    <p:sldId id="268" r:id="rId12"/>
    <p:sldId id="269"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7A82CC95-11DB-4807-A66B-A18C02CAE4AE}">
          <p14:sldIdLst>
            <p14:sldId id="256"/>
            <p14:sldId id="257"/>
            <p14:sldId id="258"/>
            <p14:sldId id="262"/>
            <p14:sldId id="259"/>
            <p14:sldId id="260"/>
            <p14:sldId id="261"/>
            <p14:sldId id="265"/>
            <p14:sldId id="266"/>
            <p14:sldId id="267"/>
            <p14:sldId id="268"/>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2194617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644558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471121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30793055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943040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3562331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1568020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155653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2041389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6BA37B-7044-41A1-99E6-CC53BF8BB093}" type="datetimeFigureOut">
              <a:rPr lang="ru-RU" smtClean="0"/>
              <a:t>20.10.2020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1874788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76BA37B-7044-41A1-99E6-CC53BF8BB093}" type="datetimeFigureOut">
              <a:rPr lang="ru-RU" smtClean="0"/>
              <a:t>20.10.2020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92226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76BA37B-7044-41A1-99E6-CC53BF8BB093}" type="datetimeFigureOut">
              <a:rPr lang="ru-RU" smtClean="0"/>
              <a:t>20.10.2020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622100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76BA37B-7044-41A1-99E6-CC53BF8BB093}" type="datetimeFigureOut">
              <a:rPr lang="ru-RU" smtClean="0"/>
              <a:t>20.10.2020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3347826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BA37B-7044-41A1-99E6-CC53BF8BB093}" type="datetimeFigureOut">
              <a:rPr lang="ru-RU" smtClean="0"/>
              <a:t>20.10.2020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4038110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76BA37B-7044-41A1-99E6-CC53BF8BB093}" type="datetimeFigureOut">
              <a:rPr lang="ru-RU" smtClean="0"/>
              <a:t>20.10.2020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778788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76BA37B-7044-41A1-99E6-CC53BF8BB093}" type="datetimeFigureOut">
              <a:rPr lang="ru-RU" smtClean="0"/>
              <a:t>20.10.2020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0E9A254-DDF4-48BD-B891-1D8792233A7D}" type="slidenum">
              <a:rPr lang="ru-RU" smtClean="0"/>
              <a:t>‹#›</a:t>
            </a:fld>
            <a:endParaRPr lang="ru-RU"/>
          </a:p>
        </p:txBody>
      </p:sp>
    </p:spTree>
    <p:extLst>
      <p:ext uri="{BB962C8B-B14F-4D97-AF65-F5344CB8AC3E}">
        <p14:creationId xmlns:p14="http://schemas.microsoft.com/office/powerpoint/2010/main" val="89920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6BA37B-7044-41A1-99E6-CC53BF8BB093}" type="datetimeFigureOut">
              <a:rPr lang="ru-RU" smtClean="0"/>
              <a:t>20.10.2020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0E9A254-DDF4-48BD-B891-1D8792233A7D}" type="slidenum">
              <a:rPr lang="ru-RU" smtClean="0"/>
              <a:t>‹#›</a:t>
            </a:fld>
            <a:endParaRPr lang="ru-RU"/>
          </a:p>
        </p:txBody>
      </p:sp>
    </p:spTree>
    <p:extLst>
      <p:ext uri="{BB962C8B-B14F-4D97-AF65-F5344CB8AC3E}">
        <p14:creationId xmlns:p14="http://schemas.microsoft.com/office/powerpoint/2010/main" val="1394928365"/>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eave">
          <a:fgClr>
            <a:schemeClr val="accent1"/>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59370" y="1154243"/>
            <a:ext cx="9353863" cy="4497050"/>
          </a:xfrm>
        </p:spPr>
        <p:txBody>
          <a:bodyPr/>
          <a:lstStyle/>
          <a:p>
            <a:pPr algn="ctr"/>
            <a:r>
              <a:rPr lang="ru-RU" b="1" dirty="0" smtClean="0">
                <a:solidFill>
                  <a:srgbClr val="0070C0"/>
                </a:solidFill>
              </a:rPr>
              <a:t>ОБЕСПЕЧЕНИЕ УСЛОВИЙ ДОСТУПНОСТИ </a:t>
            </a:r>
            <a:r>
              <a:rPr lang="ru-RU" b="1" dirty="0">
                <a:solidFill>
                  <a:srgbClr val="0070C0"/>
                </a:solidFill>
              </a:rPr>
              <a:t>ДЛЯ ИНВАЛИДОВ ОБЪЕКТОВ И ПРЕДОСТАВЛЯЕМЫХ УСЛУГ В СФЕРЕ ОБРАЗОВАНИЯ</a:t>
            </a:r>
          </a:p>
        </p:txBody>
      </p:sp>
    </p:spTree>
    <p:extLst>
      <p:ext uri="{BB962C8B-B14F-4D97-AF65-F5344CB8AC3E}">
        <p14:creationId xmlns:p14="http://schemas.microsoft.com/office/powerpoint/2010/main" val="2503352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087414"/>
          </a:xfrm>
        </p:spPr>
        <p:txBody>
          <a:bodyPr>
            <a:normAutofit fontScale="90000"/>
          </a:bodyPr>
          <a:lstStyle/>
          <a:p>
            <a:r>
              <a:rPr lang="ru-RU" sz="2000" b="1" i="1" dirty="0" smtClean="0">
                <a:solidFill>
                  <a:srgbClr val="918655">
                    <a:lumMod val="50000"/>
                  </a:srgbClr>
                </a:solidFill>
                <a:latin typeface="Times New Roman" panose="02020603050405020304" pitchFamily="18" charset="0"/>
                <a:cs typeface="Times New Roman" panose="02020603050405020304" pitchFamily="18" charset="0"/>
              </a:rPr>
              <a:t>	</a:t>
            </a:r>
            <a:r>
              <a:rPr lang="ru-RU" sz="2000" b="1" i="1" u="sng" dirty="0" smtClean="0">
                <a:solidFill>
                  <a:srgbClr val="918655">
                    <a:lumMod val="50000"/>
                  </a:srgbClr>
                </a:solidFill>
                <a:latin typeface="Times New Roman" panose="02020603050405020304" pitchFamily="18" charset="0"/>
                <a:cs typeface="Times New Roman" panose="02020603050405020304" pitchFamily="18" charset="0"/>
              </a:rPr>
              <a:t>Повторный </a:t>
            </a:r>
            <a:r>
              <a:rPr lang="ru-RU" sz="2000" b="1" i="1" u="sng" dirty="0">
                <a:solidFill>
                  <a:srgbClr val="918655">
                    <a:lumMod val="50000"/>
                  </a:srgbClr>
                </a:solidFill>
                <a:latin typeface="Times New Roman" panose="02020603050405020304" pitchFamily="18" charset="0"/>
                <a:cs typeface="Times New Roman" panose="02020603050405020304" pitchFamily="18" charset="0"/>
              </a:rPr>
              <a:t>инструктаж (в том числе периодический</a:t>
            </a:r>
            <a:r>
              <a:rPr lang="ru-RU" sz="2000" b="1" i="1" u="sng" dirty="0" smtClean="0">
                <a:solidFill>
                  <a:srgbClr val="918655">
                    <a:lumMod val="50000"/>
                  </a:srgbClr>
                </a:solidFill>
                <a:latin typeface="Times New Roman" panose="02020603050405020304" pitchFamily="18" charset="0"/>
                <a:cs typeface="Times New Roman" panose="02020603050405020304" pitchFamily="18" charset="0"/>
              </a:rPr>
              <a:t>):</a:t>
            </a:r>
            <a:br>
              <a:rPr lang="ru-RU" sz="2000" b="1" i="1" u="sng" dirty="0" smtClean="0">
                <a:solidFill>
                  <a:srgbClr val="918655">
                    <a:lumMod val="50000"/>
                  </a:srgbClr>
                </a:solidFill>
                <a:latin typeface="Times New Roman" panose="02020603050405020304" pitchFamily="18" charset="0"/>
                <a:cs typeface="Times New Roman" panose="02020603050405020304" pitchFamily="18" charset="0"/>
              </a:rPr>
            </a:br>
            <a:r>
              <a:rPr lang="ru-RU" sz="2000" b="1" i="1" u="sng" dirty="0">
                <a:solidFill>
                  <a:srgbClr val="918655">
                    <a:lumMod val="50000"/>
                  </a:srgbClr>
                </a:solidFill>
                <a:latin typeface="Times New Roman" panose="02020603050405020304" pitchFamily="18" charset="0"/>
                <a:cs typeface="Times New Roman" panose="02020603050405020304" pitchFamily="18" charset="0"/>
              </a:rPr>
              <a:t/>
            </a:r>
            <a:br>
              <a:rPr lang="ru-RU" sz="2000" b="1" i="1" u="sng" dirty="0">
                <a:solidFill>
                  <a:srgbClr val="918655">
                    <a:lumMod val="50000"/>
                  </a:srgbClr>
                </a:solidFill>
                <a:latin typeface="Times New Roman" panose="02020603050405020304" pitchFamily="18" charset="0"/>
                <a:cs typeface="Times New Roman" panose="02020603050405020304" pitchFamily="18" charset="0"/>
              </a:rPr>
            </a:br>
            <a:r>
              <a:rPr lang="ru-RU" sz="2000" dirty="0" smtClean="0">
                <a:solidFill>
                  <a:srgbClr val="918655">
                    <a:lumMod val="50000"/>
                  </a:srgbClr>
                </a:solidFill>
                <a:latin typeface="Times New Roman" panose="02020603050405020304" pitchFamily="18" charset="0"/>
                <a:cs typeface="Times New Roman" panose="02020603050405020304" pitchFamily="18" charset="0"/>
              </a:rPr>
              <a:t>	-</a:t>
            </a:r>
            <a:r>
              <a:rPr lang="ru-RU" sz="2000" dirty="0">
                <a:solidFill>
                  <a:srgbClr val="918655">
                    <a:lumMod val="50000"/>
                  </a:srgbClr>
                </a:solidFill>
                <a:latin typeface="Times New Roman" panose="02020603050405020304" pitchFamily="18" charset="0"/>
                <a:cs typeface="Times New Roman" panose="02020603050405020304" pitchFamily="18" charset="0"/>
              </a:rPr>
              <a:t>	индивидуально (в случае выявления нарушения требований и обязанностей кем-то из сотрудников), для развития навыков работы, а также в случае приобретения нового технического (вспомогательного) средства, используемого для оказания помощи маломобильному гражданину;</a:t>
            </a:r>
            <a:br>
              <a:rPr lang="ru-RU" sz="2000" dirty="0">
                <a:solidFill>
                  <a:srgbClr val="918655">
                    <a:lumMod val="50000"/>
                  </a:srgbClr>
                </a:solidFill>
                <a:latin typeface="Times New Roman" panose="02020603050405020304" pitchFamily="18" charset="0"/>
                <a:cs typeface="Times New Roman" panose="02020603050405020304" pitchFamily="18" charset="0"/>
              </a:rPr>
            </a:br>
            <a:r>
              <a:rPr lang="ru-RU" sz="2000" dirty="0" smtClean="0">
                <a:solidFill>
                  <a:srgbClr val="918655">
                    <a:lumMod val="50000"/>
                  </a:srgbClr>
                </a:solidFill>
                <a:latin typeface="Times New Roman" panose="02020603050405020304" pitchFamily="18" charset="0"/>
                <a:cs typeface="Times New Roman" panose="02020603050405020304" pitchFamily="18" charset="0"/>
              </a:rPr>
              <a:t>	-</a:t>
            </a:r>
            <a:r>
              <a:rPr lang="ru-RU" sz="2000" dirty="0">
                <a:solidFill>
                  <a:srgbClr val="918655">
                    <a:lumMod val="50000"/>
                  </a:srgbClr>
                </a:solidFill>
                <a:latin typeface="Times New Roman" panose="02020603050405020304" pitchFamily="18" charset="0"/>
                <a:cs typeface="Times New Roman" panose="02020603050405020304" pitchFamily="18" charset="0"/>
              </a:rPr>
              <a:t>	коллективно (в малых группах и для всего коллектива) - в целях развития и совершенствования знаний по вопросам доступности, анализа и обсуждения нарушений требований доступности, выявленных в ходе контрольных мероприятий (для их устранения и недопущения впредь), а также при вступлении в силу новых документов, инструкций, правил, при введении новых услуг, осуществлении обслуживания в новых формах, на новых объектах</a:t>
            </a:r>
            <a:r>
              <a:rPr lang="ru-RU" sz="2000" dirty="0" smtClean="0">
                <a:solidFill>
                  <a:srgbClr val="918655">
                    <a:lumMod val="50000"/>
                  </a:srgbClr>
                </a:solidFill>
                <a:latin typeface="Times New Roman" panose="02020603050405020304" pitchFamily="18" charset="0"/>
                <a:cs typeface="Times New Roman" panose="02020603050405020304" pitchFamily="18" charset="0"/>
              </a:rPr>
              <a:t>.</a:t>
            </a:r>
            <a:br>
              <a:rPr lang="ru-RU" sz="2000" dirty="0" smtClean="0">
                <a:solidFill>
                  <a:srgbClr val="918655">
                    <a:lumMod val="50000"/>
                  </a:srgbClr>
                </a:solidFill>
                <a:latin typeface="Times New Roman" panose="02020603050405020304" pitchFamily="18" charset="0"/>
                <a:cs typeface="Times New Roman" panose="02020603050405020304" pitchFamily="18" charset="0"/>
              </a:rPr>
            </a:br>
            <a:r>
              <a:rPr lang="ru-RU" sz="2000" dirty="0">
                <a:solidFill>
                  <a:srgbClr val="918655">
                    <a:lumMod val="50000"/>
                  </a:srgbClr>
                </a:solidFill>
                <a:latin typeface="Times New Roman" panose="02020603050405020304" pitchFamily="18" charset="0"/>
                <a:cs typeface="Times New Roman" panose="02020603050405020304" pitchFamily="18" charset="0"/>
              </a:rPr>
              <a:t/>
            </a:r>
            <a:br>
              <a:rPr lang="ru-RU" sz="2000" dirty="0">
                <a:solidFill>
                  <a:srgbClr val="918655">
                    <a:lumMod val="50000"/>
                  </a:srgbClr>
                </a:solidFill>
                <a:latin typeface="Times New Roman" panose="02020603050405020304" pitchFamily="18" charset="0"/>
                <a:cs typeface="Times New Roman" panose="02020603050405020304" pitchFamily="18" charset="0"/>
              </a:rPr>
            </a:br>
            <a:r>
              <a:rPr lang="ru-RU" sz="2000" dirty="0" smtClean="0">
                <a:solidFill>
                  <a:srgbClr val="918655">
                    <a:lumMod val="50000"/>
                  </a:srgbClr>
                </a:solidFill>
                <a:latin typeface="Times New Roman" panose="02020603050405020304" pitchFamily="18" charset="0"/>
                <a:cs typeface="Times New Roman" panose="02020603050405020304" pitchFamily="18" charset="0"/>
              </a:rPr>
              <a:t>	Направление </a:t>
            </a:r>
            <a:r>
              <a:rPr lang="ru-RU" sz="2000" dirty="0">
                <a:solidFill>
                  <a:srgbClr val="918655">
                    <a:lumMod val="50000"/>
                  </a:srgbClr>
                </a:solidFill>
                <a:latin typeface="Times New Roman" panose="02020603050405020304" pitchFamily="18" charset="0"/>
                <a:cs typeface="Times New Roman" panose="02020603050405020304" pitchFamily="18" charset="0"/>
              </a:rPr>
              <a:t>на первичный индивидуальный инструктаж по вопросам доступности принятого на работу сотрудника дает отдел кадров организации социального обслуживания.</a:t>
            </a:r>
            <a:br>
              <a:rPr lang="ru-RU" sz="2000" dirty="0">
                <a:solidFill>
                  <a:srgbClr val="918655">
                    <a:lumMod val="50000"/>
                  </a:srgbClr>
                </a:solidFill>
                <a:latin typeface="Times New Roman" panose="02020603050405020304" pitchFamily="18" charset="0"/>
                <a:cs typeface="Times New Roman" panose="02020603050405020304" pitchFamily="18" charset="0"/>
              </a:rPr>
            </a:br>
            <a:r>
              <a:rPr lang="ru-RU" sz="2000" dirty="0" smtClean="0">
                <a:solidFill>
                  <a:srgbClr val="918655">
                    <a:lumMod val="50000"/>
                  </a:srgbClr>
                </a:solidFill>
                <a:latin typeface="Times New Roman" panose="02020603050405020304" pitchFamily="18" charset="0"/>
                <a:cs typeface="Times New Roman" panose="02020603050405020304" pitchFamily="18" charset="0"/>
              </a:rPr>
              <a:t>	Повторный </a:t>
            </a:r>
            <a:r>
              <a:rPr lang="ru-RU" sz="2000" dirty="0">
                <a:solidFill>
                  <a:srgbClr val="918655">
                    <a:lumMod val="50000"/>
                  </a:srgbClr>
                </a:solidFill>
                <a:latin typeface="Times New Roman" panose="02020603050405020304" pitchFamily="18" charset="0"/>
                <a:cs typeface="Times New Roman" panose="02020603050405020304" pitchFamily="18" charset="0"/>
              </a:rPr>
              <a:t>периодический инструктаж проводится по плану работы организации. Рекомендуется периодический инструктаж проводить не реже 1 раза в полугодие. Может быть принято решение и о внеплановом проведении инструктажа (для изучения новых документов, инструкций, правил, порядка предоставления новых услуг, новых форм обслуживания, новых помещений).</a:t>
            </a:r>
            <a:br>
              <a:rPr lang="ru-RU" sz="2000" dirty="0">
                <a:solidFill>
                  <a:srgbClr val="918655">
                    <a:lumMod val="50000"/>
                  </a:srgbClr>
                </a:solidFill>
                <a:latin typeface="Times New Roman" panose="02020603050405020304" pitchFamily="18" charset="0"/>
                <a:cs typeface="Times New Roman" panose="02020603050405020304" pitchFamily="18" charset="0"/>
              </a:rPr>
            </a:br>
            <a:endParaRPr lang="ru-RU" sz="2000" dirty="0"/>
          </a:p>
        </p:txBody>
      </p:sp>
    </p:spTree>
    <p:extLst>
      <p:ext uri="{BB962C8B-B14F-4D97-AF65-F5344CB8AC3E}">
        <p14:creationId xmlns:p14="http://schemas.microsoft.com/office/powerpoint/2010/main" val="1700080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765442"/>
          </a:xfrm>
        </p:spPr>
        <p:txBody>
          <a:bodyPr>
            <a:noAutofit/>
          </a:bodyPr>
          <a:lstStyle/>
          <a:p>
            <a:r>
              <a:rPr lang="ru-RU" sz="2000" dirty="0">
                <a:solidFill>
                  <a:srgbClr val="002060"/>
                </a:solidFill>
                <a:latin typeface="Times New Roman" panose="02020603050405020304" pitchFamily="18" charset="0"/>
                <a:cs typeface="Times New Roman" panose="02020603050405020304" pitchFamily="18" charset="0"/>
              </a:rPr>
              <a:t>На сайте организации должна быть </a:t>
            </a:r>
            <a:r>
              <a:rPr lang="ru-RU" sz="2000" dirty="0" smtClean="0">
                <a:solidFill>
                  <a:srgbClr val="002060"/>
                </a:solidFill>
                <a:latin typeface="Times New Roman" panose="02020603050405020304" pitchFamily="18" charset="0"/>
                <a:cs typeface="Times New Roman" panose="02020603050405020304" pitchFamily="18" charset="0"/>
              </a:rPr>
              <a:t>размещена текстовая  </a:t>
            </a:r>
            <a:r>
              <a:rPr lang="ru-RU" sz="2000" dirty="0">
                <a:solidFill>
                  <a:srgbClr val="002060"/>
                </a:solidFill>
                <a:latin typeface="Times New Roman" panose="02020603050405020304" pitchFamily="18" charset="0"/>
                <a:cs typeface="Times New Roman" panose="02020603050405020304" pitchFamily="18" charset="0"/>
              </a:rPr>
              <a:t>информация о доступности объекта для инвалидов. </a:t>
            </a:r>
            <a:r>
              <a:rPr lang="ru-RU" sz="2000" dirty="0" smtClean="0">
                <a:solidFill>
                  <a:srgbClr val="002060"/>
                </a:solidFill>
                <a:latin typeface="Times New Roman" panose="02020603050405020304" pitchFamily="18" charset="0"/>
                <a:cs typeface="Times New Roman" panose="02020603050405020304" pitchFamily="18" charset="0"/>
              </a:rPr>
              <a:t/>
            </a:r>
            <a:br>
              <a:rPr lang="ru-RU" sz="2000" dirty="0" smtClean="0">
                <a:solidFill>
                  <a:srgbClr val="002060"/>
                </a:solidFill>
                <a:latin typeface="Times New Roman" panose="02020603050405020304" pitchFamily="18" charset="0"/>
                <a:cs typeface="Times New Roman" panose="02020603050405020304" pitchFamily="18" charset="0"/>
              </a:rPr>
            </a:br>
            <a:r>
              <a:rPr lang="ru-RU" sz="2000" dirty="0">
                <a:solidFill>
                  <a:srgbClr val="002060"/>
                </a:solidFill>
                <a:latin typeface="Times New Roman" panose="02020603050405020304" pitchFamily="18" charset="0"/>
                <a:cs typeface="Times New Roman" panose="02020603050405020304" pitchFamily="18" charset="0"/>
              </a:rPr>
              <a:t/>
            </a:r>
            <a:br>
              <a:rPr lang="ru-RU" sz="2000" dirty="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Информация </a:t>
            </a:r>
            <a:r>
              <a:rPr lang="ru-RU" sz="2000" dirty="0">
                <a:solidFill>
                  <a:srgbClr val="002060"/>
                </a:solidFill>
                <a:latin typeface="Times New Roman" panose="02020603050405020304" pitchFamily="18" charset="0"/>
                <a:cs typeface="Times New Roman" panose="02020603050405020304" pitchFamily="18" charset="0"/>
              </a:rPr>
              <a:t>должна включать разделы:</a:t>
            </a:r>
            <a:br>
              <a:rPr lang="ru-RU" sz="2000" dirty="0">
                <a:solidFill>
                  <a:srgbClr val="002060"/>
                </a:solidFill>
                <a:latin typeface="Times New Roman" panose="02020603050405020304" pitchFamily="18" charset="0"/>
                <a:cs typeface="Times New Roman" panose="02020603050405020304" pitchFamily="18" charset="0"/>
              </a:rPr>
            </a:br>
            <a:r>
              <a:rPr lang="ru-RU" sz="2000" dirty="0">
                <a:solidFill>
                  <a:srgbClr val="002060"/>
                </a:solidFill>
                <a:latin typeface="Times New Roman" panose="02020603050405020304" pitchFamily="18" charset="0"/>
                <a:cs typeface="Times New Roman" panose="02020603050405020304" pitchFamily="18" charset="0"/>
              </a:rPr>
              <a:t>- доступность предоставляемых услуг</a:t>
            </a:r>
            <a:br>
              <a:rPr lang="ru-RU" sz="2000" dirty="0">
                <a:solidFill>
                  <a:srgbClr val="002060"/>
                </a:solidFill>
                <a:latin typeface="Times New Roman" panose="02020603050405020304" pitchFamily="18" charset="0"/>
                <a:cs typeface="Times New Roman" panose="02020603050405020304" pitchFamily="18" charset="0"/>
              </a:rPr>
            </a:br>
            <a:r>
              <a:rPr lang="ru-RU" sz="2000" dirty="0">
                <a:solidFill>
                  <a:srgbClr val="002060"/>
                </a:solidFill>
                <a:latin typeface="Times New Roman" panose="02020603050405020304" pitchFamily="18" charset="0"/>
                <a:cs typeface="Times New Roman" panose="02020603050405020304" pitchFamily="18" charset="0"/>
              </a:rPr>
              <a:t>-  доступность объектов</a:t>
            </a:r>
            <a:br>
              <a:rPr lang="ru-RU" sz="2000" dirty="0">
                <a:solidFill>
                  <a:srgbClr val="002060"/>
                </a:solidFill>
                <a:latin typeface="Times New Roman" panose="02020603050405020304" pitchFamily="18" charset="0"/>
                <a:cs typeface="Times New Roman" panose="02020603050405020304" pitchFamily="18" charset="0"/>
              </a:rPr>
            </a:br>
            <a:r>
              <a:rPr lang="ru-RU" sz="2000" dirty="0">
                <a:solidFill>
                  <a:srgbClr val="002060"/>
                </a:solidFill>
                <a:latin typeface="Times New Roman" panose="02020603050405020304" pitchFamily="18" charset="0"/>
                <a:cs typeface="Times New Roman" panose="02020603050405020304" pitchFamily="18" charset="0"/>
              </a:rPr>
              <a:t>- транспорт</a:t>
            </a:r>
            <a:br>
              <a:rPr lang="ru-RU" sz="2000" dirty="0">
                <a:solidFill>
                  <a:srgbClr val="002060"/>
                </a:solidFill>
                <a:latin typeface="Times New Roman" panose="02020603050405020304" pitchFamily="18" charset="0"/>
                <a:cs typeface="Times New Roman" panose="02020603050405020304" pitchFamily="18" charset="0"/>
              </a:rPr>
            </a:br>
            <a:r>
              <a:rPr lang="ru-RU" sz="2000" dirty="0">
                <a:solidFill>
                  <a:srgbClr val="002060"/>
                </a:solidFill>
                <a:latin typeface="Times New Roman" panose="02020603050405020304" pitchFamily="18" charset="0"/>
                <a:cs typeface="Times New Roman" panose="02020603050405020304" pitchFamily="18" charset="0"/>
              </a:rPr>
              <a:t>- схема движения от ближайших остановок общественного транспорта.</a:t>
            </a:r>
            <a:br>
              <a:rPr lang="ru-RU" sz="2000" dirty="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
            </a:r>
            <a:br>
              <a:rPr lang="ru-RU" sz="2000" dirty="0" smtClean="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Необходимо </a:t>
            </a:r>
            <a:r>
              <a:rPr lang="ru-RU" sz="2000" dirty="0">
                <a:solidFill>
                  <a:srgbClr val="002060"/>
                </a:solidFill>
                <a:latin typeface="Times New Roman" panose="02020603050405020304" pitchFamily="18" charset="0"/>
                <a:cs typeface="Times New Roman" panose="02020603050405020304" pitchFamily="18" charset="0"/>
              </a:rPr>
              <a:t>указать, что предусмотрена ситуационная помощь сотрудников.</a:t>
            </a:r>
            <a:br>
              <a:rPr lang="ru-RU" sz="2000" dirty="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На сайте должны быть размещены следующие документы:</a:t>
            </a:r>
            <a:br>
              <a:rPr lang="ru-RU" sz="2000" dirty="0" smtClean="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 Паспорт доступности</a:t>
            </a:r>
            <a:br>
              <a:rPr lang="ru-RU" sz="2000" dirty="0" smtClean="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 Перечень мер</a:t>
            </a:r>
            <a:br>
              <a:rPr lang="ru-RU" sz="2000" dirty="0" smtClean="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 Положение об оказании ситуационной помощи</a:t>
            </a:r>
            <a:br>
              <a:rPr lang="ru-RU" sz="2000" dirty="0" smtClean="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 Приказ о назначении ответственных лиц</a:t>
            </a:r>
            <a:br>
              <a:rPr lang="ru-RU" sz="2000" dirty="0" smtClean="0">
                <a:solidFill>
                  <a:srgbClr val="002060"/>
                </a:solidFill>
                <a:latin typeface="Times New Roman" panose="02020603050405020304" pitchFamily="18" charset="0"/>
                <a:cs typeface="Times New Roman" panose="02020603050405020304" pitchFamily="18" charset="0"/>
              </a:rPr>
            </a:br>
            <a:r>
              <a:rPr lang="ru-RU" sz="2000" dirty="0">
                <a:solidFill>
                  <a:srgbClr val="002060"/>
                </a:solidFill>
                <a:latin typeface="Times New Roman" panose="02020603050405020304" pitchFamily="18" charset="0"/>
                <a:cs typeface="Times New Roman" panose="02020603050405020304" pitchFamily="18" charset="0"/>
              </a:rPr>
              <a:t/>
            </a:r>
            <a:br>
              <a:rPr lang="ru-RU" sz="2000" dirty="0">
                <a:solidFill>
                  <a:srgbClr val="002060"/>
                </a:solidFill>
                <a:latin typeface="Times New Roman" panose="02020603050405020304" pitchFamily="18" charset="0"/>
                <a:cs typeface="Times New Roman" panose="02020603050405020304" pitchFamily="18" charset="0"/>
              </a:rPr>
            </a:br>
            <a:r>
              <a:rPr lang="ru-RU" sz="2000" dirty="0" smtClean="0">
                <a:solidFill>
                  <a:srgbClr val="002060"/>
                </a:solidFill>
                <a:latin typeface="Times New Roman" panose="02020603050405020304" pitchFamily="18" charset="0"/>
                <a:cs typeface="Times New Roman" panose="02020603050405020304" pitchFamily="18" charset="0"/>
              </a:rPr>
              <a:t>С 2021 года проверки </a:t>
            </a:r>
            <a:r>
              <a:rPr lang="ru-RU" sz="2000" dirty="0">
                <a:solidFill>
                  <a:srgbClr val="002060"/>
                </a:solidFill>
                <a:latin typeface="Times New Roman" panose="02020603050405020304" pitchFamily="18" charset="0"/>
                <a:cs typeface="Times New Roman" panose="02020603050405020304" pitchFamily="18" charset="0"/>
              </a:rPr>
              <a:t>по обеспечению объектов доступности для инвалидов </a:t>
            </a:r>
            <a:r>
              <a:rPr lang="ru-RU" sz="2000" dirty="0" smtClean="0">
                <a:solidFill>
                  <a:srgbClr val="002060"/>
                </a:solidFill>
                <a:latin typeface="Times New Roman" panose="02020603050405020304" pitchFamily="18" charset="0"/>
                <a:cs typeface="Times New Roman" panose="02020603050405020304" pitchFamily="18" charset="0"/>
              </a:rPr>
              <a:t>будут проводится </a:t>
            </a:r>
            <a:r>
              <a:rPr lang="ru-RU" sz="2000" dirty="0">
                <a:solidFill>
                  <a:srgbClr val="002060"/>
                </a:solidFill>
                <a:latin typeface="Times New Roman" panose="02020603050405020304" pitchFamily="18" charset="0"/>
                <a:cs typeface="Times New Roman" panose="02020603050405020304" pitchFamily="18" charset="0"/>
              </a:rPr>
              <a:t>как плановые (1 раз в три года) так и внеплановые.</a:t>
            </a:r>
            <a:br>
              <a:rPr lang="ru-RU" sz="2000" dirty="0">
                <a:solidFill>
                  <a:srgbClr val="002060"/>
                </a:solidFill>
                <a:latin typeface="Times New Roman" panose="02020603050405020304" pitchFamily="18" charset="0"/>
                <a:cs typeface="Times New Roman" panose="02020603050405020304" pitchFamily="18" charset="0"/>
              </a:rPr>
            </a:br>
            <a:endParaRPr 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2471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7182" y="2258096"/>
            <a:ext cx="8596668" cy="1320800"/>
          </a:xfrm>
        </p:spPr>
        <p:txBody>
          <a:bodyPr/>
          <a:lstStyle/>
          <a:p>
            <a:pPr algn="ctr"/>
            <a:r>
              <a:rPr lang="ru-RU" b="1" dirty="0" smtClean="0">
                <a:solidFill>
                  <a:srgbClr val="00B0F0"/>
                </a:solidFill>
              </a:rPr>
              <a:t>Спасибо за внимание.</a:t>
            </a:r>
            <a:endParaRPr lang="ru-RU" b="1" dirty="0">
              <a:solidFill>
                <a:srgbClr val="00B0F0"/>
              </a:solidFill>
            </a:endParaRPr>
          </a:p>
        </p:txBody>
      </p:sp>
    </p:spTree>
    <p:extLst>
      <p:ext uri="{BB962C8B-B14F-4D97-AF65-F5344CB8AC3E}">
        <p14:creationId xmlns:p14="http://schemas.microsoft.com/office/powerpoint/2010/main" val="3871235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797256" y="374754"/>
            <a:ext cx="8596668" cy="464695"/>
          </a:xfrm>
        </p:spPr>
        <p:txBody>
          <a:bodyPr>
            <a:normAutofit fontScale="90000"/>
          </a:bodyPr>
          <a:lstStyle/>
          <a:p>
            <a:pPr algn="ctr"/>
            <a:r>
              <a:rPr lang="ru-RU" sz="2800" b="1" dirty="0" smtClean="0">
                <a:solidFill>
                  <a:srgbClr val="0070C0"/>
                </a:solidFill>
              </a:rPr>
              <a:t>Нормативно-правовые документы</a:t>
            </a:r>
            <a:endParaRPr lang="ru-RU" sz="2800" b="1" dirty="0">
              <a:solidFill>
                <a:srgbClr val="0070C0"/>
              </a:solidFill>
            </a:endParaRPr>
          </a:p>
        </p:txBody>
      </p:sp>
      <p:sp>
        <p:nvSpPr>
          <p:cNvPr id="7" name="Текст 6"/>
          <p:cNvSpPr>
            <a:spLocks noGrp="1"/>
          </p:cNvSpPr>
          <p:nvPr>
            <p:ph type="body" idx="1"/>
          </p:nvPr>
        </p:nvSpPr>
        <p:spPr>
          <a:xfrm>
            <a:off x="572403" y="839449"/>
            <a:ext cx="9605917" cy="5861154"/>
          </a:xfrm>
        </p:spPr>
        <p:txBody>
          <a:bodyPr>
            <a:noAutofit/>
          </a:bodyPr>
          <a:lstStyle/>
          <a:p>
            <a:r>
              <a:rPr lang="ru-RU" sz="2000" dirty="0" smtClean="0">
                <a:solidFill>
                  <a:schemeClr val="tx1"/>
                </a:solidFill>
                <a:latin typeface="Times New Roman" panose="02020603050405020304" pitchFamily="18" charset="0"/>
                <a:cs typeface="Times New Roman" panose="02020603050405020304" pitchFamily="18" charset="0"/>
              </a:rPr>
              <a:t>- Конвенция </a:t>
            </a:r>
            <a:r>
              <a:rPr lang="ru-RU" sz="2000" dirty="0">
                <a:solidFill>
                  <a:schemeClr val="tx1"/>
                </a:solidFill>
                <a:latin typeface="Times New Roman" panose="02020603050405020304" pitchFamily="18" charset="0"/>
                <a:cs typeface="Times New Roman" panose="02020603050405020304" pitchFamily="18" charset="0"/>
              </a:rPr>
              <a:t>о правах инвалидов, принята Резолюцией 61/106 Генеральной Ассамблеи ООН от 13.12.2006, ратифицирована Российской Федерацией </a:t>
            </a:r>
            <a:r>
              <a:rPr lang="ru-RU" sz="2000" dirty="0" smtClean="0">
                <a:solidFill>
                  <a:schemeClr val="tx1"/>
                </a:solidFill>
                <a:latin typeface="Times New Roman" panose="02020603050405020304" pitchFamily="18" charset="0"/>
                <a:cs typeface="Times New Roman" panose="02020603050405020304" pitchFamily="18" charset="0"/>
              </a:rPr>
              <a:t>03.05.2012</a:t>
            </a:r>
          </a:p>
          <a:p>
            <a:r>
              <a:rPr lang="ru-RU" sz="2000" dirty="0" smtClean="0">
                <a:solidFill>
                  <a:schemeClr val="tx1"/>
                </a:solidFill>
                <a:latin typeface="Times New Roman" panose="02020603050405020304" pitchFamily="18" charset="0"/>
                <a:cs typeface="Times New Roman" panose="02020603050405020304" pitchFamily="18" charset="0"/>
              </a:rPr>
              <a:t>- Федеральный </a:t>
            </a:r>
            <a:r>
              <a:rPr lang="ru-RU" sz="2000" dirty="0">
                <a:solidFill>
                  <a:schemeClr val="tx1"/>
                </a:solidFill>
                <a:latin typeface="Times New Roman" panose="02020603050405020304" pitchFamily="18" charset="0"/>
                <a:cs typeface="Times New Roman" panose="02020603050405020304" pitchFamily="18" charset="0"/>
              </a:rPr>
              <a:t>закон от 01 декабря 2014 года №419-ФЗ «О внесении изменений в отдельные законодательные акты Российской Федерации по вопросам социальной защиты инвалидов в связи с ратификацией Конвенции о правах инвалидов</a:t>
            </a:r>
            <a:r>
              <a:rPr lang="ru-RU" sz="2000" dirty="0" smtClean="0">
                <a:solidFill>
                  <a:schemeClr val="tx1"/>
                </a:solidFill>
                <a:latin typeface="Times New Roman" panose="02020603050405020304" pitchFamily="18" charset="0"/>
                <a:cs typeface="Times New Roman" panose="02020603050405020304" pitchFamily="18" charset="0"/>
              </a:rPr>
              <a:t>»</a:t>
            </a:r>
          </a:p>
          <a:p>
            <a:r>
              <a:rPr lang="ru-RU" sz="2000" dirty="0" smtClean="0">
                <a:solidFill>
                  <a:schemeClr val="tx1"/>
                </a:solidFill>
                <a:latin typeface="Times New Roman" panose="02020603050405020304" pitchFamily="18" charset="0"/>
                <a:cs typeface="Times New Roman" panose="02020603050405020304" pitchFamily="18" charset="0"/>
              </a:rPr>
              <a:t>- Федеральный </a:t>
            </a:r>
            <a:r>
              <a:rPr lang="ru-RU" sz="2000" dirty="0">
                <a:solidFill>
                  <a:schemeClr val="tx1"/>
                </a:solidFill>
                <a:latin typeface="Times New Roman" panose="02020603050405020304" pitchFamily="18" charset="0"/>
                <a:cs typeface="Times New Roman" panose="02020603050405020304" pitchFamily="18" charset="0"/>
              </a:rPr>
              <a:t>закон от 24 ноября 1995 года №181-ФЗ «О социальной защите инвалидов в Российской Федерации» </a:t>
            </a:r>
            <a:r>
              <a:rPr lang="ru-RU" sz="2000" dirty="0" smtClean="0">
                <a:solidFill>
                  <a:schemeClr val="tx1"/>
                </a:solidFill>
                <a:latin typeface="Times New Roman" panose="02020603050405020304" pitchFamily="18" charset="0"/>
                <a:cs typeface="Times New Roman" panose="02020603050405020304" pitchFamily="18" charset="0"/>
              </a:rPr>
              <a:t>(с изменениями)</a:t>
            </a:r>
          </a:p>
          <a:p>
            <a:r>
              <a:rPr lang="ru-RU" sz="2000" dirty="0" smtClean="0">
                <a:solidFill>
                  <a:schemeClr val="tx1"/>
                </a:solidFill>
                <a:latin typeface="Times New Roman" panose="02020603050405020304" pitchFamily="18" charset="0"/>
                <a:cs typeface="Times New Roman" panose="02020603050405020304" pitchFamily="18" charset="0"/>
              </a:rPr>
              <a:t>- Приказ Министерство образования и науки Российской Федерации от </a:t>
            </a:r>
            <a:r>
              <a:rPr lang="ru-RU" sz="2000" dirty="0">
                <a:solidFill>
                  <a:schemeClr val="tx1"/>
                </a:solidFill>
                <a:latin typeface="Times New Roman" panose="02020603050405020304" pitchFamily="18" charset="0"/>
                <a:cs typeface="Times New Roman" panose="02020603050405020304" pitchFamily="18" charset="0"/>
              </a:rPr>
              <a:t>9 ноября 2015 г. N </a:t>
            </a:r>
            <a:r>
              <a:rPr lang="ru-RU" sz="2000" dirty="0" smtClean="0">
                <a:solidFill>
                  <a:schemeClr val="tx1"/>
                </a:solidFill>
                <a:latin typeface="Times New Roman" panose="02020603050405020304" pitchFamily="18" charset="0"/>
                <a:cs typeface="Times New Roman" panose="02020603050405020304" pitchFamily="18" charset="0"/>
              </a:rPr>
              <a:t>1309  «</a:t>
            </a:r>
            <a:r>
              <a:rPr lang="ru-RU" sz="2000" dirty="0">
                <a:solidFill>
                  <a:schemeClr val="tx1"/>
                </a:solidFill>
                <a:latin typeface="Times New Roman" panose="02020603050405020304" pitchFamily="18" charset="0"/>
                <a:cs typeface="Times New Roman" panose="02020603050405020304" pitchFamily="18" charset="0"/>
              </a:rPr>
              <a:t>О</a:t>
            </a:r>
            <a:r>
              <a:rPr lang="ru-RU" sz="2000" dirty="0" smtClean="0">
                <a:solidFill>
                  <a:schemeClr val="tx1"/>
                </a:solidFill>
                <a:latin typeface="Times New Roman" panose="02020603050405020304" pitchFamily="18" charset="0"/>
                <a:cs typeface="Times New Roman" panose="02020603050405020304" pitchFamily="18" charset="0"/>
              </a:rPr>
              <a:t>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a:t>
            </a:r>
            <a:endParaRPr lang="ru-RU" sz="2000" dirty="0">
              <a:solidFill>
                <a:schemeClr val="tx1"/>
              </a:solidFill>
              <a:latin typeface="Times New Roman" panose="02020603050405020304" pitchFamily="18" charset="0"/>
              <a:cs typeface="Times New Roman" panose="02020603050405020304" pitchFamily="18" charset="0"/>
            </a:endParaRPr>
          </a:p>
          <a:p>
            <a:r>
              <a:rPr lang="ru-RU" sz="2000" dirty="0" smtClean="0">
                <a:solidFill>
                  <a:schemeClr val="tx1"/>
                </a:solidFill>
                <a:latin typeface="Times New Roman" panose="02020603050405020304" pitchFamily="18" charset="0"/>
                <a:cs typeface="Times New Roman" panose="02020603050405020304" pitchFamily="18" charset="0"/>
              </a:rPr>
              <a:t>- Постановления </a:t>
            </a:r>
            <a:r>
              <a:rPr lang="ru-RU" sz="2000" dirty="0">
                <a:solidFill>
                  <a:schemeClr val="tx1"/>
                </a:solidFill>
                <a:latin typeface="Times New Roman" panose="02020603050405020304" pitchFamily="18" charset="0"/>
                <a:cs typeface="Times New Roman" panose="02020603050405020304" pitchFamily="18" charset="0"/>
              </a:rPr>
              <a:t>Правительства Свердловской области от 05.07.2017 № 481-ПП «Об утверждении Порядка согласования мер для обеспечения доступа инвалидов к месту предоставления услуг на объектах социальной, инженерной и транспортной инфраструктур, находящихся в государственной собственности Свердловской области, которые невозможно полностью приспособить с учетом потребностей инвалидов до их реконструкции или капитального ремонта» </a:t>
            </a:r>
          </a:p>
        </p:txBody>
      </p:sp>
    </p:spTree>
    <p:extLst>
      <p:ext uri="{BB962C8B-B14F-4D97-AF65-F5344CB8AC3E}">
        <p14:creationId xmlns:p14="http://schemas.microsoft.com/office/powerpoint/2010/main" val="658511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599"/>
            <a:ext cx="9081263" cy="5176603"/>
          </a:xfrm>
        </p:spPr>
        <p:txBody>
          <a:bodyPr>
            <a:noAutofit/>
          </a:bodyPr>
          <a:lstStyle/>
          <a:p>
            <a:r>
              <a:rPr lang="ru-RU" sz="2000" dirty="0" smtClean="0">
                <a:solidFill>
                  <a:schemeClr val="tx1"/>
                </a:solidFill>
                <a:latin typeface="Times New Roman" panose="02020603050405020304" pitchFamily="18" charset="0"/>
                <a:cs typeface="Times New Roman" panose="02020603050405020304" pitchFamily="18" charset="0"/>
              </a:rPr>
              <a:t>-  Приказ</a:t>
            </a:r>
            <a:r>
              <a:rPr lang="ru-RU" sz="2000" dirty="0">
                <a:solidFill>
                  <a:schemeClr val="tx1"/>
                </a:solidFill>
                <a:latin typeface="Times New Roman" panose="02020603050405020304" pitchFamily="18" charset="0"/>
                <a:cs typeface="Times New Roman" panose="02020603050405020304" pitchFamily="18" charset="0"/>
              </a:rPr>
              <a:t>	Министерства	труда	и	социальной	защиты	Российской</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Федерации от 22.06.2015 №386н «Об утверждении формы документа, подтверждающего специальное обучение собаки-проводника, и порядка его выдачи</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a:r>
            <a:br>
              <a:rPr lang="ru-RU" sz="2000" dirty="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 СП </a:t>
            </a:r>
            <a:r>
              <a:rPr lang="ru-RU" sz="2000" dirty="0">
                <a:solidFill>
                  <a:schemeClr val="tx1"/>
                </a:solidFill>
                <a:latin typeface="Times New Roman" panose="02020603050405020304" pitchFamily="18" charset="0"/>
                <a:cs typeface="Times New Roman" panose="02020603050405020304" pitchFamily="18" charset="0"/>
              </a:rPr>
              <a:t>59.13330.2012СП 59.13330. 2012. Свод правил. Доступность зданий и сооружений для МГН. Актуализированная версия СНиП </a:t>
            </a:r>
            <a:r>
              <a:rPr lang="ru-RU" sz="2000" dirty="0" smtClean="0">
                <a:solidFill>
                  <a:schemeClr val="tx1"/>
                </a:solidFill>
                <a:latin typeface="Times New Roman" panose="02020603050405020304" pitchFamily="18" charset="0"/>
                <a:cs typeface="Times New Roman" panose="02020603050405020304" pitchFamily="18" charset="0"/>
              </a:rPr>
              <a:t>35-01-2001</a:t>
            </a:r>
            <a:br>
              <a:rPr lang="ru-RU" sz="2000" dirty="0" smtClean="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a:r>
            <a:br>
              <a:rPr lang="ru-RU" sz="2000" dirty="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 Методическое </a:t>
            </a:r>
            <a:r>
              <a:rPr lang="ru-RU" sz="2000" dirty="0">
                <a:solidFill>
                  <a:schemeClr val="tx1"/>
                </a:solidFill>
                <a:latin typeface="Times New Roman" panose="02020603050405020304" pitchFamily="18" charset="0"/>
                <a:cs typeface="Times New Roman" panose="02020603050405020304" pitchFamily="18" charset="0"/>
              </a:rPr>
              <a:t>пособие для обучения (инструктирования) сотрудников учреждений МСЭ и других организаций по вопросам обеспечения доступности для инвалидов услуг и объектов, на которых они предоставляются, оказания при этом необходимой помощи (на сайте Минтруда России от 10 августа 2015года</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a:r>
            <a:br>
              <a:rPr lang="ru-RU" sz="2000" dirty="0">
                <a:solidFill>
                  <a:schemeClr val="tx1"/>
                </a:solidFill>
                <a:latin typeface="Times New Roman" panose="02020603050405020304" pitchFamily="18" charset="0"/>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Постановление Правительства Свердловской области от 28.01.2015 №41-ПП «О мерах по формированию доступной для инвалидов и других </a:t>
            </a:r>
            <a:r>
              <a:rPr lang="ru-RU" sz="2000" dirty="0" err="1">
                <a:solidFill>
                  <a:schemeClr val="tx1"/>
                </a:solidFill>
                <a:latin typeface="Times New Roman" panose="02020603050405020304" pitchFamily="18" charset="0"/>
                <a:cs typeface="Times New Roman" panose="02020603050405020304" pitchFamily="18" charset="0"/>
              </a:rPr>
              <a:t>маломобилъных</a:t>
            </a:r>
            <a:r>
              <a:rPr lang="ru-RU" sz="2000" dirty="0">
                <a:solidFill>
                  <a:schemeClr val="tx1"/>
                </a:solidFill>
                <a:latin typeface="Times New Roman" panose="02020603050405020304" pitchFamily="18" charset="0"/>
                <a:cs typeface="Times New Roman" panose="02020603050405020304" pitchFamily="18" charset="0"/>
              </a:rPr>
              <a:t> групп населения среды жизнедеятельности в Свердловской области»</a:t>
            </a:r>
            <a:br>
              <a:rPr lang="ru-RU" sz="2000" dirty="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8097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4825" y="-171449"/>
            <a:ext cx="9353550" cy="7029449"/>
          </a:xfrm>
        </p:spPr>
        <p:txBody>
          <a:bodyPr/>
          <a:lstStyle/>
          <a:p>
            <a:pPr algn="l"/>
            <a:r>
              <a:rPr lang="ru-RU" sz="1600" dirty="0" smtClean="0">
                <a:solidFill>
                  <a:srgbClr val="002060"/>
                </a:solidFill>
                <a:latin typeface="Times New Roman" panose="02020603050405020304" pitchFamily="18" charset="0"/>
                <a:cs typeface="Times New Roman" panose="02020603050405020304" pitchFamily="18" charset="0"/>
              </a:rPr>
              <a:t> </a:t>
            </a:r>
            <a:r>
              <a:rPr lang="ru-RU" sz="1600" b="1" dirty="0">
                <a:solidFill>
                  <a:srgbClr val="002060"/>
                </a:solidFill>
                <a:latin typeface="Times New Roman" panose="02020603050405020304" pitchFamily="18" charset="0"/>
                <a:cs typeface="Times New Roman" panose="02020603050405020304" pitchFamily="18" charset="0"/>
              </a:rPr>
              <a:t>Руководителями органов и организаций, предоставляющих услуги в сфере образования, обеспечивается создание инвалидам следующих условий доступности объектов в соответствии с требованиями, установленными законодательными и иными нормативными правовыми актами</a:t>
            </a:r>
            <a:r>
              <a:rPr lang="ru-RU" sz="1600" b="1" dirty="0" smtClean="0">
                <a:solidFill>
                  <a:srgbClr val="002060"/>
                </a:solidFill>
                <a:latin typeface="Times New Roman" panose="02020603050405020304" pitchFamily="18" charset="0"/>
                <a:cs typeface="Times New Roman" panose="02020603050405020304" pitchFamily="18" charset="0"/>
              </a:rPr>
              <a:t>:</a:t>
            </a:r>
            <a:br>
              <a:rPr lang="ru-RU" sz="1600" b="1" dirty="0" smtClean="0">
                <a:solidFill>
                  <a:srgbClr val="002060"/>
                </a:solidFill>
                <a:latin typeface="Times New Roman" panose="02020603050405020304" pitchFamily="18" charset="0"/>
                <a:cs typeface="Times New Roman" panose="02020603050405020304" pitchFamily="18" charset="0"/>
              </a:rPr>
            </a:br>
            <a:r>
              <a:rPr lang="ru-RU" sz="1600" i="1" dirty="0" smtClean="0">
                <a:solidFill>
                  <a:srgbClr val="002060"/>
                </a:solidFill>
                <a:latin typeface="Times New Roman" panose="02020603050405020304" pitchFamily="18" charset="0"/>
                <a:cs typeface="Times New Roman" panose="02020603050405020304" pitchFamily="18" charset="0"/>
              </a:rPr>
              <a:t>(п</a:t>
            </a:r>
            <a:r>
              <a:rPr lang="ru-RU" sz="1600" i="1" dirty="0">
                <a:solidFill>
                  <a:srgbClr val="002060"/>
                </a:solidFill>
                <a:latin typeface="Times New Roman" panose="02020603050405020304" pitchFamily="18" charset="0"/>
                <a:cs typeface="Times New Roman" panose="02020603050405020304" pitchFamily="18" charset="0"/>
              </a:rPr>
              <a:t>. 3Приказ Министерство образования и науки Российской Федерации от 9 ноября 2015 г. N 1309  «Об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a:t>
            </a:r>
            <a:br>
              <a:rPr lang="ru-RU" sz="1600" i="1" dirty="0">
                <a:solidFill>
                  <a:srgbClr val="002060"/>
                </a:solidFill>
                <a:latin typeface="Times New Roman" panose="02020603050405020304" pitchFamily="18" charset="0"/>
                <a:cs typeface="Times New Roman" panose="02020603050405020304" pitchFamily="18" charset="0"/>
              </a:rPr>
            </a:br>
            <a:r>
              <a:rPr lang="ru-RU" sz="1600" dirty="0" smtClean="0">
                <a:solidFill>
                  <a:srgbClr val="002060"/>
                </a:solidFill>
                <a:latin typeface="Times New Roman" panose="02020603050405020304" pitchFamily="18" charset="0"/>
                <a:cs typeface="Times New Roman" panose="02020603050405020304" pitchFamily="18" charset="0"/>
              </a:rPr>
              <a:t>       а</a:t>
            </a:r>
            <a:r>
              <a:rPr lang="ru-RU" sz="1600" dirty="0">
                <a:solidFill>
                  <a:srgbClr val="002060"/>
                </a:solidFill>
                <a:latin typeface="Times New Roman" panose="02020603050405020304" pitchFamily="18" charset="0"/>
                <a:cs typeface="Times New Roman" panose="02020603050405020304" pitchFamily="18" charset="0"/>
              </a:rPr>
              <a:t>) возможность беспрепятственного входа в объекты и выхода из </a:t>
            </a:r>
            <a:r>
              <a:rPr lang="ru-RU" sz="1600" dirty="0" smtClean="0">
                <a:solidFill>
                  <a:srgbClr val="002060"/>
                </a:solidFill>
                <a:latin typeface="Times New Roman" panose="02020603050405020304" pitchFamily="18" charset="0"/>
                <a:cs typeface="Times New Roman" panose="02020603050405020304" pitchFamily="18" charset="0"/>
              </a:rPr>
              <a:t>них;</a:t>
            </a:r>
            <a:br>
              <a:rPr lang="ru-RU" sz="1600" dirty="0" smtClean="0">
                <a:solidFill>
                  <a:srgbClr val="002060"/>
                </a:solidFill>
                <a:latin typeface="Times New Roman" panose="02020603050405020304" pitchFamily="18" charset="0"/>
                <a:cs typeface="Times New Roman" panose="02020603050405020304" pitchFamily="18" charset="0"/>
              </a:rPr>
            </a:br>
            <a:r>
              <a:rPr lang="ru-RU" sz="1600" dirty="0" smtClean="0">
                <a:solidFill>
                  <a:srgbClr val="002060"/>
                </a:solidFill>
                <a:latin typeface="Times New Roman" panose="02020603050405020304" pitchFamily="18" charset="0"/>
                <a:cs typeface="Times New Roman" panose="02020603050405020304" pitchFamily="18" charset="0"/>
              </a:rPr>
              <a:t>      б</a:t>
            </a:r>
            <a:r>
              <a:rPr lang="ru-RU" sz="1600" dirty="0">
                <a:solidFill>
                  <a:srgbClr val="002060"/>
                </a:solidFill>
                <a:latin typeface="Times New Roman" panose="02020603050405020304" pitchFamily="18" charset="0"/>
                <a:cs typeface="Times New Roman" panose="02020603050405020304" pitchFamily="18" charset="0"/>
              </a:rPr>
              <a:t>) возможность самостоятельного передвижения по территории объекта в целях доступа к месту предоставления услуги, в том числе с помощью работников объекта, предоставляющих услуги, </a:t>
            </a:r>
            <a:r>
              <a:rPr lang="ru-RU" sz="1600" dirty="0" err="1">
                <a:solidFill>
                  <a:srgbClr val="002060"/>
                </a:solidFill>
                <a:latin typeface="Times New Roman" panose="02020603050405020304" pitchFamily="18" charset="0"/>
                <a:cs typeface="Times New Roman" panose="02020603050405020304" pitchFamily="18" charset="0"/>
              </a:rPr>
              <a:t>ассистивных</a:t>
            </a:r>
            <a:r>
              <a:rPr lang="ru-RU" sz="1600" dirty="0">
                <a:solidFill>
                  <a:srgbClr val="002060"/>
                </a:solidFill>
                <a:latin typeface="Times New Roman" panose="02020603050405020304" pitchFamily="18" charset="0"/>
                <a:cs typeface="Times New Roman" panose="02020603050405020304" pitchFamily="18" charset="0"/>
              </a:rPr>
              <a:t> и вспомогательных технологий, а также сменного кресла-коляски;</a:t>
            </a:r>
            <a:br>
              <a:rPr lang="ru-RU" sz="1600" dirty="0">
                <a:solidFill>
                  <a:srgbClr val="002060"/>
                </a:solidFill>
                <a:latin typeface="Times New Roman" panose="02020603050405020304" pitchFamily="18" charset="0"/>
                <a:cs typeface="Times New Roman" panose="02020603050405020304" pitchFamily="18" charset="0"/>
              </a:rPr>
            </a:br>
            <a:r>
              <a:rPr lang="ru-RU" sz="1600" dirty="0" smtClean="0">
                <a:solidFill>
                  <a:srgbClr val="002060"/>
                </a:solidFill>
                <a:latin typeface="Times New Roman" panose="02020603050405020304" pitchFamily="18" charset="0"/>
                <a:cs typeface="Times New Roman" panose="02020603050405020304" pitchFamily="18" charset="0"/>
              </a:rPr>
              <a:t>    в</a:t>
            </a:r>
            <a:r>
              <a:rPr lang="ru-RU" sz="1600" dirty="0">
                <a:solidFill>
                  <a:srgbClr val="002060"/>
                </a:solidFill>
                <a:latin typeface="Times New Roman" panose="02020603050405020304" pitchFamily="18" charset="0"/>
                <a:cs typeface="Times New Roman" panose="02020603050405020304" pitchFamily="18" charset="0"/>
              </a:rPr>
              <a:t>) возможность посадки в транспортное средство и высадки из него перед входом в объект, в том числе с использованием кресла-коляски и, при необходимости, с помощью </a:t>
            </a:r>
            <a:r>
              <a:rPr lang="ru-RU" sz="1600" dirty="0" smtClean="0">
                <a:solidFill>
                  <a:srgbClr val="002060"/>
                </a:solidFill>
                <a:latin typeface="Times New Roman" panose="02020603050405020304" pitchFamily="18" charset="0"/>
                <a:cs typeface="Times New Roman" panose="02020603050405020304" pitchFamily="18" charset="0"/>
              </a:rPr>
              <a:t>работников объекта</a:t>
            </a:r>
            <a:r>
              <a:rPr lang="ru-RU" sz="1600" dirty="0">
                <a:solidFill>
                  <a:srgbClr val="002060"/>
                </a:solidFill>
                <a:latin typeface="Times New Roman" panose="02020603050405020304" pitchFamily="18" charset="0"/>
                <a:cs typeface="Times New Roman" panose="02020603050405020304" pitchFamily="18" charset="0"/>
              </a:rPr>
              <a:t>;</a:t>
            </a:r>
            <a:br>
              <a:rPr lang="ru-RU" sz="1600" dirty="0">
                <a:solidFill>
                  <a:srgbClr val="002060"/>
                </a:solidFill>
                <a:latin typeface="Times New Roman" panose="02020603050405020304" pitchFamily="18" charset="0"/>
                <a:cs typeface="Times New Roman" panose="02020603050405020304" pitchFamily="18" charset="0"/>
              </a:rPr>
            </a:br>
            <a:r>
              <a:rPr lang="ru-RU" sz="1600" dirty="0">
                <a:solidFill>
                  <a:srgbClr val="002060"/>
                </a:solidFill>
                <a:latin typeface="Times New Roman" panose="02020603050405020304" pitchFamily="18" charset="0"/>
                <a:cs typeface="Times New Roman" panose="02020603050405020304" pitchFamily="18" charset="0"/>
              </a:rPr>
              <a:t> </a:t>
            </a:r>
            <a:r>
              <a:rPr lang="ru-RU" sz="1600" dirty="0" smtClean="0">
                <a:solidFill>
                  <a:srgbClr val="002060"/>
                </a:solidFill>
                <a:latin typeface="Times New Roman" panose="02020603050405020304" pitchFamily="18" charset="0"/>
                <a:cs typeface="Times New Roman" panose="02020603050405020304" pitchFamily="18" charset="0"/>
              </a:rPr>
              <a:t>      г</a:t>
            </a:r>
            <a:r>
              <a:rPr lang="ru-RU" sz="1600" dirty="0">
                <a:solidFill>
                  <a:srgbClr val="002060"/>
                </a:solidFill>
                <a:latin typeface="Times New Roman" panose="02020603050405020304" pitchFamily="18" charset="0"/>
                <a:cs typeface="Times New Roman" panose="02020603050405020304" pitchFamily="18" charset="0"/>
              </a:rPr>
              <a:t>) сопровождение инвалидов, имеющих стойкие нарушения функции зрения, и возможность самостоятельного передвижения по территории объекта;</a:t>
            </a:r>
            <a:br>
              <a:rPr lang="ru-RU" sz="1600" dirty="0">
                <a:solidFill>
                  <a:srgbClr val="002060"/>
                </a:solidFill>
                <a:latin typeface="Times New Roman" panose="02020603050405020304" pitchFamily="18" charset="0"/>
                <a:cs typeface="Times New Roman" panose="02020603050405020304" pitchFamily="18" charset="0"/>
              </a:rPr>
            </a:br>
            <a:r>
              <a:rPr lang="ru-RU" sz="1600" dirty="0" smtClean="0">
                <a:solidFill>
                  <a:srgbClr val="002060"/>
                </a:solidFill>
                <a:latin typeface="Times New Roman" panose="02020603050405020304" pitchFamily="18" charset="0"/>
                <a:cs typeface="Times New Roman" panose="02020603050405020304" pitchFamily="18" charset="0"/>
              </a:rPr>
              <a:t>       д</a:t>
            </a:r>
            <a:r>
              <a:rPr lang="ru-RU" sz="1600" dirty="0">
                <a:solidFill>
                  <a:srgbClr val="002060"/>
                </a:solidFill>
                <a:latin typeface="Times New Roman" panose="02020603050405020304" pitchFamily="18" charset="0"/>
                <a:cs typeface="Times New Roman" panose="02020603050405020304" pitchFamily="18" charset="0"/>
              </a:rPr>
              <a:t>) содействие инвалиду при входе в объект и выходе из него, информирование инвалида о доступных маршрутах общественного транспорта;</a:t>
            </a:r>
            <a:br>
              <a:rPr lang="ru-RU" sz="1600" dirty="0">
                <a:solidFill>
                  <a:srgbClr val="002060"/>
                </a:solidFill>
                <a:latin typeface="Times New Roman" panose="02020603050405020304" pitchFamily="18" charset="0"/>
                <a:cs typeface="Times New Roman" panose="02020603050405020304" pitchFamily="18" charset="0"/>
              </a:rPr>
            </a:br>
            <a:r>
              <a:rPr lang="ru-RU" sz="1600" dirty="0" smtClean="0">
                <a:solidFill>
                  <a:srgbClr val="002060"/>
                </a:solidFill>
                <a:latin typeface="Times New Roman" panose="02020603050405020304" pitchFamily="18" charset="0"/>
                <a:cs typeface="Times New Roman" panose="02020603050405020304" pitchFamily="18" charset="0"/>
              </a:rPr>
              <a:t>        е</a:t>
            </a:r>
            <a:r>
              <a:rPr lang="ru-RU" sz="1600" dirty="0">
                <a:solidFill>
                  <a:srgbClr val="002060"/>
                </a:solidFill>
                <a:latin typeface="Times New Roman" panose="02020603050405020304" pitchFamily="18" charset="0"/>
                <a:cs typeface="Times New Roman" panose="02020603050405020304" pitchFamily="18" charset="0"/>
              </a:rPr>
              <a:t>) надлежащее размещение носителей информации, необходимой для обеспечения беспрепятственного доступа инвалидов к объектам и услугам, с учетом ограничений их жизнедеятельности, в том числе дублирование необходимой для получения услуги звуковой и зрительной информации, а также надписей, знаков и иной текстовой и графической информации знаками, выполненными рельефно-точечным шрифтом Брайля и на контрастном фоне;</a:t>
            </a:r>
            <a:br>
              <a:rPr lang="ru-RU" sz="1600" dirty="0">
                <a:solidFill>
                  <a:srgbClr val="002060"/>
                </a:solidFill>
                <a:latin typeface="Times New Roman" panose="02020603050405020304" pitchFamily="18" charset="0"/>
                <a:cs typeface="Times New Roman" panose="02020603050405020304" pitchFamily="18" charset="0"/>
              </a:rPr>
            </a:br>
            <a:r>
              <a:rPr lang="ru-RU" sz="1600" dirty="0" smtClean="0">
                <a:solidFill>
                  <a:srgbClr val="002060"/>
                </a:solidFill>
                <a:latin typeface="Times New Roman" panose="02020603050405020304" pitchFamily="18" charset="0"/>
                <a:cs typeface="Times New Roman" panose="02020603050405020304" pitchFamily="18" charset="0"/>
              </a:rPr>
              <a:t>     ж</a:t>
            </a:r>
            <a:r>
              <a:rPr lang="ru-RU" sz="1600" dirty="0">
                <a:solidFill>
                  <a:srgbClr val="002060"/>
                </a:solidFill>
                <a:latin typeface="Times New Roman" panose="02020603050405020304" pitchFamily="18" charset="0"/>
                <a:cs typeface="Times New Roman" panose="02020603050405020304" pitchFamily="18" charset="0"/>
              </a:rPr>
              <a:t>) обеспечение допуска на объект, в котором предоставляются услуги, собаки-проводника при наличии документа, подтверждающего ее специальное обучение, выданного по форме и в порядке, утвержденных приказом Министерства труда и социальной защиты Российской Федерации от 22 июня 2015 г. N 386н (зарегистрирован Министерством юстиции Российской Федерации 21 июля 2015 г., регистрационный N 38115).</a:t>
            </a:r>
            <a:br>
              <a:rPr lang="ru-RU" sz="1600" dirty="0">
                <a:solidFill>
                  <a:srgbClr val="002060"/>
                </a:solidFill>
                <a:latin typeface="Times New Roman" panose="02020603050405020304" pitchFamily="18" charset="0"/>
                <a:cs typeface="Times New Roman" panose="02020603050405020304" pitchFamily="18" charset="0"/>
              </a:rPr>
            </a:br>
            <a:endParaRPr lang="ru-RU" sz="1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626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34846"/>
            <a:ext cx="8596668" cy="649574"/>
          </a:xfrm>
        </p:spPr>
        <p:txBody>
          <a:bodyPr>
            <a:noAutofit/>
          </a:bodyPr>
          <a:lstStyle/>
          <a:p>
            <a:pPr algn="ctr"/>
            <a:r>
              <a:rPr lang="ru-RU" sz="2800" b="1" dirty="0" smtClean="0">
                <a:solidFill>
                  <a:srgbClr val="002060"/>
                </a:solidFill>
                <a:latin typeface="Times New Roman" panose="02020603050405020304" pitchFamily="18" charset="0"/>
                <a:cs typeface="Times New Roman" panose="02020603050405020304" pitchFamily="18" charset="0"/>
              </a:rPr>
              <a:t>Нормативно-правовые документы в учреждении</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884420"/>
            <a:ext cx="9265156" cy="5812593"/>
          </a:xfrm>
        </p:spPr>
        <p:txBody>
          <a:bodyPr>
            <a:normAutofit fontScale="92500" lnSpcReduction="10000"/>
          </a:bodyPr>
          <a:lstStyle/>
          <a:p>
            <a:pPr>
              <a:buFont typeface="Wingdings" panose="05000000000000000000" pitchFamily="2" charset="2"/>
              <a:buChar char="Ø"/>
            </a:pPr>
            <a:r>
              <a:rPr lang="ru-RU" b="1" dirty="0" smtClean="0">
                <a:solidFill>
                  <a:srgbClr val="7030A0"/>
                </a:solidFill>
              </a:rPr>
              <a:t> Паспорт </a:t>
            </a:r>
            <a:r>
              <a:rPr lang="ru-RU" b="1" dirty="0">
                <a:solidFill>
                  <a:srgbClr val="7030A0"/>
                </a:solidFill>
              </a:rPr>
              <a:t>доступности для инвалидов объекта и </a:t>
            </a:r>
            <a:r>
              <a:rPr lang="ru-RU" b="1" dirty="0" smtClean="0">
                <a:solidFill>
                  <a:srgbClr val="7030A0"/>
                </a:solidFill>
              </a:rPr>
              <a:t>услуг</a:t>
            </a:r>
          </a:p>
          <a:p>
            <a:pPr marL="0" indent="0">
              <a:buNone/>
            </a:pPr>
            <a:r>
              <a:rPr lang="ru-RU" sz="1600" i="1" dirty="0" smtClean="0">
                <a:latin typeface="Times New Roman" panose="02020603050405020304" pitchFamily="18" charset="0"/>
                <a:cs typeface="Times New Roman" panose="02020603050405020304" pitchFamily="18" charset="0"/>
              </a:rPr>
              <a:t>	(п</a:t>
            </a:r>
            <a:r>
              <a:rPr lang="ru-RU" sz="1600" i="1" dirty="0">
                <a:latin typeface="Times New Roman" panose="02020603050405020304" pitchFamily="18" charset="0"/>
                <a:cs typeface="Times New Roman" panose="02020603050405020304" pitchFamily="18" charset="0"/>
              </a:rPr>
              <a:t>. </a:t>
            </a:r>
            <a:r>
              <a:rPr lang="ru-RU" sz="1600" i="1" dirty="0" smtClean="0">
                <a:latin typeface="Times New Roman" panose="02020603050405020304" pitchFamily="18" charset="0"/>
                <a:cs typeface="Times New Roman" panose="02020603050405020304" pitchFamily="18" charset="0"/>
              </a:rPr>
              <a:t>7,8, ,13,14 Приказ </a:t>
            </a:r>
            <a:r>
              <a:rPr lang="ru-RU" sz="1600" i="1" dirty="0">
                <a:latin typeface="Times New Roman" panose="02020603050405020304" pitchFamily="18" charset="0"/>
                <a:cs typeface="Times New Roman" panose="02020603050405020304" pitchFamily="18" charset="0"/>
              </a:rPr>
              <a:t>Министерство образования и науки Российской Федерации от 9 ноября 2015 г. N </a:t>
            </a:r>
            <a:endParaRPr lang="ru-RU" sz="1600" i="1" dirty="0" smtClean="0">
              <a:latin typeface="Times New Roman" panose="02020603050405020304" pitchFamily="18" charset="0"/>
              <a:cs typeface="Times New Roman" panose="02020603050405020304" pitchFamily="18" charset="0"/>
            </a:endParaRPr>
          </a:p>
          <a:p>
            <a:pPr marL="0" indent="0">
              <a:buNone/>
            </a:pPr>
            <a:r>
              <a:rPr lang="ru-RU" sz="1600" i="1">
                <a:latin typeface="Times New Roman" panose="02020603050405020304" pitchFamily="18" charset="0"/>
                <a:cs typeface="Times New Roman" panose="02020603050405020304" pitchFamily="18" charset="0"/>
              </a:rPr>
              <a:t> </a:t>
            </a:r>
            <a:r>
              <a:rPr lang="ru-RU" sz="1600" i="1" smtClean="0">
                <a:latin typeface="Times New Roman" panose="02020603050405020304" pitchFamily="18" charset="0"/>
                <a:cs typeface="Times New Roman" panose="02020603050405020304" pitchFamily="18" charset="0"/>
              </a:rPr>
              <a:t>         </a:t>
            </a:r>
            <a:r>
              <a:rPr lang="ru-RU" sz="1600" i="1" smtClean="0">
                <a:latin typeface="Times New Roman" panose="02020603050405020304" pitchFamily="18" charset="0"/>
                <a:cs typeface="Times New Roman" panose="02020603050405020304" pitchFamily="18" charset="0"/>
              </a:rPr>
              <a:t>1309 «</a:t>
            </a:r>
            <a:r>
              <a:rPr lang="ru-RU" sz="1600" i="1" dirty="0">
                <a:latin typeface="Times New Roman" panose="02020603050405020304" pitchFamily="18" charset="0"/>
                <a:cs typeface="Times New Roman" panose="02020603050405020304" pitchFamily="18" charset="0"/>
              </a:rPr>
              <a:t>Об </a:t>
            </a:r>
            <a:r>
              <a:rPr lang="ru-RU" sz="1600" i="1" dirty="0" smtClean="0">
                <a:latin typeface="Times New Roman" panose="02020603050405020304" pitchFamily="18" charset="0"/>
                <a:cs typeface="Times New Roman" panose="02020603050405020304" pitchFamily="18" charset="0"/>
              </a:rPr>
              <a:t>	утверждении </a:t>
            </a:r>
            <a:r>
              <a:rPr lang="ru-RU" sz="1600" i="1" dirty="0">
                <a:latin typeface="Times New Roman" panose="02020603050405020304" pitchFamily="18" charset="0"/>
                <a:cs typeface="Times New Roman" panose="02020603050405020304" pitchFamily="18" charset="0"/>
              </a:rPr>
              <a:t>порядка обеспечения условий доступности для инвалидов объектов и </a:t>
            </a:r>
            <a:r>
              <a:rPr lang="ru-RU" sz="1600" i="1" dirty="0" smtClean="0">
                <a:latin typeface="Times New Roman" panose="02020603050405020304" pitchFamily="18" charset="0"/>
                <a:cs typeface="Times New Roman" panose="02020603050405020304" pitchFamily="18" charset="0"/>
              </a:rPr>
              <a:t>	предоставляемых 	услуг </a:t>
            </a:r>
            <a:r>
              <a:rPr lang="ru-RU" sz="1600" i="1" dirty="0">
                <a:latin typeface="Times New Roman" panose="02020603050405020304" pitchFamily="18" charset="0"/>
                <a:cs typeface="Times New Roman" panose="02020603050405020304" pitchFamily="18" charset="0"/>
              </a:rPr>
              <a:t>в сфере образования, а также оказания им при этом необходимой </a:t>
            </a:r>
            <a:r>
              <a:rPr lang="ru-RU" sz="1600" i="1" dirty="0" smtClean="0">
                <a:latin typeface="Times New Roman" panose="02020603050405020304" pitchFamily="18" charset="0"/>
                <a:cs typeface="Times New Roman" panose="02020603050405020304" pitchFamily="18" charset="0"/>
              </a:rPr>
              <a:t>	помощи»)</a:t>
            </a:r>
          </a:p>
          <a:p>
            <a:pPr>
              <a:buFont typeface="Wingdings" panose="05000000000000000000" pitchFamily="2" charset="2"/>
              <a:buChar char="Ø"/>
            </a:pPr>
            <a:r>
              <a:rPr lang="ru-RU" sz="1600" b="1" dirty="0" smtClean="0">
                <a:solidFill>
                  <a:srgbClr val="7030A0"/>
                </a:solidFill>
              </a:rPr>
              <a:t>ПЕРЕЧЕНЬ  </a:t>
            </a:r>
            <a:r>
              <a:rPr lang="ru-RU" sz="1600" b="1" dirty="0">
                <a:solidFill>
                  <a:srgbClr val="7030A0"/>
                </a:solidFill>
              </a:rPr>
              <a:t>мер для обеспечения доступа инвалидов к месту предоставления услуг на объекте социальной, инженерной и транспортной инфраструктур,  находящемся в государственной собственности Свердловской области, который невозможно полностью приспособить с учетом потребностей  инвалидов до его реконструкции или капитального ремонта, который </a:t>
            </a:r>
            <a:br>
              <a:rPr lang="ru-RU" sz="1600" b="1" dirty="0">
                <a:solidFill>
                  <a:srgbClr val="7030A0"/>
                </a:solidFill>
              </a:rPr>
            </a:br>
            <a:r>
              <a:rPr lang="ru-RU" sz="1600" i="1" dirty="0" smtClean="0">
                <a:solidFill>
                  <a:schemeClr val="tx1"/>
                </a:solidFill>
              </a:rPr>
              <a:t>(</a:t>
            </a:r>
            <a:r>
              <a:rPr lang="ru-RU" sz="1600" i="1" dirty="0" smtClean="0">
                <a:latin typeface="Times New Roman" panose="02020603050405020304" pitchFamily="18" charset="0"/>
                <a:ea typeface="Calibri" panose="020F0502020204030204" pitchFamily="34" charset="0"/>
              </a:rPr>
              <a:t>Согласно </a:t>
            </a:r>
            <a:r>
              <a:rPr lang="ru-RU" sz="1600" i="1" dirty="0">
                <a:latin typeface="Times New Roman" panose="02020603050405020304" pitchFamily="18" charset="0"/>
                <a:ea typeface="Calibri" panose="020F0502020204030204" pitchFamily="34" charset="0"/>
              </a:rPr>
              <a:t>постановления Правительства Свердловской области от 05.07.2017 № 481-ПП «Об утверждении Порядка согласования мер для обеспечения доступа инвалидов к месту предоставления услуг на объектах социальной, инженерной и транспортной инфраструктур, находящихся в государственной собственности Свердловской области, которые невозможно полностью приспособить с учетом потребностей инвалидов до их реконструкции или капитального ремонта» </a:t>
            </a:r>
            <a:r>
              <a:rPr lang="ru-RU" sz="1600" i="1" dirty="0" smtClean="0">
                <a:latin typeface="Times New Roman" panose="02020603050405020304" pitchFamily="18" charset="0"/>
                <a:ea typeface="Calibri" panose="020F0502020204030204" pitchFamily="34" charset="0"/>
              </a:rPr>
              <a:t>)</a:t>
            </a:r>
          </a:p>
          <a:p>
            <a:r>
              <a:rPr lang="ru-RU" sz="1600" b="1" i="1" u="sng" dirty="0">
                <a:solidFill>
                  <a:srgbClr val="7030A0"/>
                </a:solidFill>
              </a:rPr>
              <a:t>П</a:t>
            </a:r>
            <a:r>
              <a:rPr lang="ru-RU" sz="1600" b="1" i="1" u="sng" dirty="0" smtClean="0">
                <a:solidFill>
                  <a:srgbClr val="7030A0"/>
                </a:solidFill>
              </a:rPr>
              <a:t>лан  </a:t>
            </a:r>
            <a:r>
              <a:rPr lang="ru-RU" sz="1600" b="1" i="1" u="sng" dirty="0">
                <a:solidFill>
                  <a:srgbClr val="7030A0"/>
                </a:solidFill>
              </a:rPr>
              <a:t>мероприятия по адаптации  </a:t>
            </a:r>
            <a:r>
              <a:rPr lang="ru-RU" sz="1600" b="1" i="1" u="sng" dirty="0" smtClean="0">
                <a:solidFill>
                  <a:srgbClr val="7030A0"/>
                </a:solidFill>
              </a:rPr>
              <a:t>доступности</a:t>
            </a:r>
            <a:r>
              <a:rPr lang="ru-RU" sz="1600" dirty="0" smtClean="0">
                <a:solidFill>
                  <a:srgbClr val="7030A0"/>
                </a:solidFill>
              </a:rPr>
              <a:t>  </a:t>
            </a:r>
            <a:r>
              <a:rPr lang="ru-RU" sz="1600" b="1" i="1" u="sng" dirty="0" smtClean="0">
                <a:solidFill>
                  <a:srgbClr val="7030A0"/>
                </a:solidFill>
              </a:rPr>
              <a:t>объекта (</a:t>
            </a:r>
            <a:r>
              <a:rPr lang="ru-RU" sz="1600" dirty="0">
                <a:latin typeface="Times New Roman" panose="02020603050405020304" pitchFamily="18" charset="0"/>
                <a:ea typeface="Calibri" panose="020F0502020204030204" pitchFamily="34" charset="0"/>
              </a:rPr>
              <a:t>Согласно перечня мер </a:t>
            </a:r>
            <a:r>
              <a:rPr lang="ru-RU" sz="1600" dirty="0" smtClean="0">
                <a:latin typeface="Times New Roman" panose="02020603050405020304" pitchFamily="18" charset="0"/>
                <a:ea typeface="Calibri" panose="020F0502020204030204" pitchFamily="34" charset="0"/>
              </a:rPr>
              <a:t>)</a:t>
            </a:r>
            <a:endParaRPr lang="ru-RU" sz="1600" i="1" dirty="0" smtClean="0">
              <a:solidFill>
                <a:srgbClr val="7030A0"/>
              </a:solidFill>
              <a:latin typeface="Times New Roman" panose="02020603050405020304" pitchFamily="18" charset="0"/>
              <a:ea typeface="Calibri" panose="020F0502020204030204" pitchFamily="34" charset="0"/>
            </a:endParaRPr>
          </a:p>
          <a:p>
            <a:pPr>
              <a:buFont typeface="Wingdings" panose="05000000000000000000" pitchFamily="2" charset="2"/>
              <a:buChar char="Ø"/>
            </a:pPr>
            <a:r>
              <a:rPr lang="ru-RU" sz="1600" b="1" i="1" dirty="0" smtClean="0">
                <a:solidFill>
                  <a:srgbClr val="7030A0"/>
                </a:solidFill>
              </a:rPr>
              <a:t>Приказ о создании комиссии </a:t>
            </a:r>
            <a:r>
              <a:rPr lang="ru-RU" sz="1600" b="1" i="1" dirty="0">
                <a:solidFill>
                  <a:srgbClr val="7030A0"/>
                </a:solidFill>
              </a:rPr>
              <a:t>по проведению обследования и паспортизации объекта и предоставляемых на нем </a:t>
            </a:r>
            <a:r>
              <a:rPr lang="ru-RU" sz="1600" b="1" i="1" dirty="0" smtClean="0">
                <a:solidFill>
                  <a:srgbClr val="7030A0"/>
                </a:solidFill>
              </a:rPr>
              <a:t>услуг, об утверждении </a:t>
            </a:r>
            <a:r>
              <a:rPr lang="ru-RU" sz="1600" b="1" i="1" dirty="0">
                <a:solidFill>
                  <a:srgbClr val="7030A0"/>
                </a:solidFill>
              </a:rPr>
              <a:t>ее </a:t>
            </a:r>
            <a:r>
              <a:rPr lang="ru-RU" sz="1600" b="1" i="1" dirty="0" smtClean="0">
                <a:solidFill>
                  <a:srgbClr val="7030A0"/>
                </a:solidFill>
              </a:rPr>
              <a:t>состава , об утверждении план-графика </a:t>
            </a:r>
            <a:r>
              <a:rPr lang="ru-RU" sz="1600" b="1" i="1" dirty="0">
                <a:solidFill>
                  <a:srgbClr val="7030A0"/>
                </a:solidFill>
              </a:rPr>
              <a:t>проведения обследования и паспортизации, а также организуется работа Комиссии</a:t>
            </a:r>
            <a:r>
              <a:rPr lang="ru-RU" sz="1600" b="1" i="1" dirty="0" smtClean="0">
                <a:solidFill>
                  <a:srgbClr val="7030A0"/>
                </a:solidFill>
              </a:rPr>
              <a:t>.</a:t>
            </a:r>
          </a:p>
          <a:p>
            <a:pPr marL="0" indent="0">
              <a:buNone/>
            </a:pPr>
            <a:r>
              <a:rPr lang="ru-RU" sz="1600" i="1" dirty="0" smtClean="0">
                <a:latin typeface="Times New Roman" panose="02020603050405020304" pitchFamily="18" charset="0"/>
                <a:cs typeface="Times New Roman" panose="02020603050405020304" pitchFamily="18" charset="0"/>
              </a:rPr>
              <a:t>	(</a:t>
            </a:r>
            <a:r>
              <a:rPr lang="ru-RU" sz="1600" i="1" dirty="0">
                <a:latin typeface="Times New Roman" panose="02020603050405020304" pitchFamily="18" charset="0"/>
                <a:cs typeface="Times New Roman" panose="02020603050405020304" pitchFamily="18" charset="0"/>
              </a:rPr>
              <a:t>п. </a:t>
            </a:r>
            <a:r>
              <a:rPr lang="ru-RU" sz="1600" i="1" dirty="0" smtClean="0">
                <a:latin typeface="Times New Roman" panose="02020603050405020304" pitchFamily="18" charset="0"/>
                <a:cs typeface="Times New Roman" panose="02020603050405020304" pitchFamily="18" charset="0"/>
              </a:rPr>
              <a:t>9,10 Приказ </a:t>
            </a:r>
            <a:r>
              <a:rPr lang="ru-RU" sz="1600" i="1" dirty="0">
                <a:latin typeface="Times New Roman" panose="02020603050405020304" pitchFamily="18" charset="0"/>
                <a:cs typeface="Times New Roman" panose="02020603050405020304" pitchFamily="18" charset="0"/>
              </a:rPr>
              <a:t>Министерство образования и науки Российской Федерации от 9 ноября 2015 г. N 1309  	«Об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a:t>
            </a:r>
            <a:r>
              <a:rPr lang="ru-RU" sz="1600" i="1" dirty="0" smtClean="0">
                <a:latin typeface="Times New Roman" panose="02020603050405020304" pitchFamily="18" charset="0"/>
                <a:cs typeface="Times New Roman" panose="02020603050405020304" pitchFamily="18" charset="0"/>
              </a:rPr>
              <a:t>помощи»)</a:t>
            </a:r>
            <a:endParaRPr lang="ru-RU" sz="1600" i="1"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ru-RU" sz="1600" b="1" i="1" dirty="0">
              <a:solidFill>
                <a:srgbClr val="7030A0"/>
              </a:solidFill>
            </a:endParaRPr>
          </a:p>
        </p:txBody>
      </p:sp>
    </p:spTree>
    <p:extLst>
      <p:ext uri="{BB962C8B-B14F-4D97-AF65-F5344CB8AC3E}">
        <p14:creationId xmlns:p14="http://schemas.microsoft.com/office/powerpoint/2010/main" val="15562196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stretch>
            <a:fillRect/>
          </a:stretch>
        </p:blipFill>
        <p:spPr>
          <a:xfrm>
            <a:off x="826980" y="167426"/>
            <a:ext cx="8297375" cy="749873"/>
          </a:xfrm>
          <a:prstGeom prst="rect">
            <a:avLst/>
          </a:prstGeom>
        </p:spPr>
      </p:pic>
      <p:sp>
        <p:nvSpPr>
          <p:cNvPr id="4" name="Объект 3"/>
          <p:cNvSpPr>
            <a:spLocks noGrp="1"/>
          </p:cNvSpPr>
          <p:nvPr>
            <p:ph idx="1"/>
          </p:nvPr>
        </p:nvSpPr>
        <p:spPr>
          <a:xfrm>
            <a:off x="677334" y="785611"/>
            <a:ext cx="9265156" cy="5602310"/>
          </a:xfrm>
        </p:spPr>
        <p:txBody>
          <a:bodyPr/>
          <a:lstStyle/>
          <a:p>
            <a:r>
              <a:rPr lang="ru-RU" dirty="0">
                <a:solidFill>
                  <a:srgbClr val="7030A0"/>
                </a:solidFill>
              </a:rPr>
              <a:t>Акт обследования или предложения по </a:t>
            </a:r>
            <a:r>
              <a:rPr lang="ru-RU" dirty="0" smtClean="0">
                <a:solidFill>
                  <a:srgbClr val="7030A0"/>
                </a:solidFill>
              </a:rPr>
              <a:t>принятию </a:t>
            </a:r>
            <a:r>
              <a:rPr lang="ru-RU" dirty="0">
                <a:solidFill>
                  <a:srgbClr val="7030A0"/>
                </a:solidFill>
              </a:rPr>
              <a:t>управленческих </a:t>
            </a:r>
            <a:r>
              <a:rPr lang="ru-RU" dirty="0" smtClean="0">
                <a:solidFill>
                  <a:srgbClr val="7030A0"/>
                </a:solidFill>
              </a:rPr>
              <a:t>решений                   </a:t>
            </a:r>
            <a:r>
              <a:rPr lang="ru-RU" sz="1500" i="1" dirty="0">
                <a:latin typeface="Times New Roman" panose="02020603050405020304" pitchFamily="18" charset="0"/>
                <a:cs typeface="Times New Roman" panose="02020603050405020304" pitchFamily="18" charset="0"/>
              </a:rPr>
              <a:t>(п. 9,10 Приказ Министерство образования и науки Российской Федерации от 9 ноября 2015 г. N 1309  	«Об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a:t>
            </a:r>
          </a:p>
          <a:p>
            <a:pPr lvl="0">
              <a:buClr>
                <a:srgbClr val="90C226"/>
              </a:buClr>
            </a:pPr>
            <a:r>
              <a:rPr lang="ru-RU" sz="1600" b="1" dirty="0">
                <a:solidFill>
                  <a:srgbClr val="7030A0"/>
                </a:solidFill>
              </a:rPr>
              <a:t>Положение </a:t>
            </a:r>
            <a:r>
              <a:rPr lang="ru-RU" sz="1600" b="1" dirty="0" smtClean="0">
                <a:solidFill>
                  <a:srgbClr val="7030A0"/>
                </a:solidFill>
              </a:rPr>
              <a:t>об </a:t>
            </a:r>
            <a:r>
              <a:rPr lang="ru-RU" sz="1600" b="1" dirty="0">
                <a:solidFill>
                  <a:srgbClr val="7030A0"/>
                </a:solidFill>
              </a:rPr>
              <a:t>оказании ситуационной помощи  инвалидам </a:t>
            </a:r>
            <a:r>
              <a:rPr lang="ru-RU" sz="1600" b="1" dirty="0" smtClean="0">
                <a:solidFill>
                  <a:srgbClr val="7030A0"/>
                </a:solidFill>
              </a:rPr>
              <a:t>сотрудниками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4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Приказ Министерство образования и науки Российской Федерации от 9 ноября 2015 г. N 1309  	«Об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a:t>
            </a:r>
          </a:p>
          <a:p>
            <a:pPr lvl="0">
              <a:buClr>
                <a:srgbClr val="90C226"/>
              </a:buClr>
            </a:pPr>
            <a:r>
              <a:rPr lang="ru-RU" sz="1600" b="1" dirty="0">
                <a:solidFill>
                  <a:srgbClr val="7030A0"/>
                </a:solidFill>
              </a:rPr>
              <a:t>Политика обеспечения условий доступности для инвалидов и других маломобильных граждан объектов и предоставляемых услуг, а также оказания им при этом </a:t>
            </a:r>
            <a:r>
              <a:rPr lang="ru-RU" sz="1600" b="1" dirty="0" smtClean="0">
                <a:solidFill>
                  <a:srgbClr val="7030A0"/>
                </a:solidFill>
              </a:rPr>
              <a:t>необходимой </a:t>
            </a:r>
            <a:r>
              <a:rPr lang="ru-RU" sz="1600" b="1" dirty="0">
                <a:solidFill>
                  <a:srgbClr val="7030A0"/>
                </a:solidFill>
              </a:rPr>
              <a:t>помощи в </a:t>
            </a:r>
            <a:r>
              <a:rPr lang="ru-RU" sz="1600" b="1" dirty="0" smtClean="0">
                <a:solidFill>
                  <a:srgbClr val="7030A0"/>
                </a:solidFill>
              </a:rPr>
              <a:t>организации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 4 Приказ Министерство образования и науки Российской Федерации от 9 ноября 2015 г. N 1309  	«Об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a:t>
            </a:r>
          </a:p>
          <a:p>
            <a:r>
              <a:rPr lang="ru-RU" sz="1600" b="1" dirty="0">
                <a:solidFill>
                  <a:srgbClr val="7030A0"/>
                </a:solidFill>
              </a:rPr>
              <a:t>Приказ о назначении ответственных сотрудников за организацию работ по обеспечению доступности объекта и услуг в учреждении </a:t>
            </a:r>
            <a:r>
              <a:rPr lang="ru-RU" sz="1600" b="1" dirty="0" smtClean="0">
                <a:solidFill>
                  <a:srgbClr val="7030A0"/>
                </a:solidFill>
              </a:rPr>
              <a:t>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2,3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Приказ Министерство образования и науки Российской Федерации от 9 ноября 2015 г. N 1309  	«Об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a:t>
            </a:r>
            <a:r>
              <a:rPr lang="ru-RU" sz="1600" b="1" dirty="0" smtClean="0">
                <a:solidFill>
                  <a:srgbClr val="7030A0"/>
                </a:solidFill>
              </a:rPr>
              <a:t>                              </a:t>
            </a:r>
            <a:endParaRPr lang="ru-RU" sz="1600" b="1" dirty="0">
              <a:solidFill>
                <a:srgbClr val="7030A0"/>
              </a:solidFill>
            </a:endParaRPr>
          </a:p>
        </p:txBody>
      </p:sp>
    </p:spTree>
    <p:extLst>
      <p:ext uri="{BB962C8B-B14F-4D97-AF65-F5344CB8AC3E}">
        <p14:creationId xmlns:p14="http://schemas.microsoft.com/office/powerpoint/2010/main" val="2724145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26771" y="713533"/>
            <a:ext cx="9161171" cy="6432530"/>
          </a:xfrm>
          <a:prstGeom prst="rect">
            <a:avLst/>
          </a:prstGeom>
        </p:spPr>
        <p:txBody>
          <a:bodyPr wrap="square">
            <a:spAutoFit/>
          </a:bodyPr>
          <a:lstStyle/>
          <a:p>
            <a:pPr marL="285750" indent="-285750">
              <a:buFont typeface="Wingdings" panose="05000000000000000000" pitchFamily="2" charset="2"/>
              <a:buChar char="Ø"/>
            </a:pPr>
            <a:r>
              <a:rPr lang="ru-RU" dirty="0">
                <a:solidFill>
                  <a:srgbClr val="7030A0"/>
                </a:solidFill>
              </a:rPr>
              <a:t>Должностная инструкция ответственного сотрудника за организацию работы  по обеспечению доступности объекта и услуг и инструктаж персонала в </a:t>
            </a:r>
            <a:r>
              <a:rPr lang="ru-RU" dirty="0" smtClean="0">
                <a:solidFill>
                  <a:srgbClr val="7030A0"/>
                </a:solidFill>
              </a:rPr>
              <a:t>учреждении</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 2,3 Приказ Министерство образования и науки Российской Федерации от 9 ноября 2015 г. N 1309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a:t>
            </a:r>
            <a:r>
              <a:rPr lang="ru-RU" sz="1600" b="1" dirty="0">
                <a:solidFill>
                  <a:srgbClr val="7030A0"/>
                </a:solidFill>
              </a:rPr>
              <a:t> </a:t>
            </a:r>
            <a:endParaRPr lang="ru-RU" dirty="0" smtClean="0">
              <a:solidFill>
                <a:srgbClr val="7030A0"/>
              </a:solidFill>
            </a:endParaRPr>
          </a:p>
          <a:p>
            <a:pPr marL="285750" indent="-285750">
              <a:buFont typeface="Wingdings" panose="05000000000000000000" pitchFamily="2" charset="2"/>
              <a:buChar char="Ø"/>
            </a:pPr>
            <a:r>
              <a:rPr lang="ru-RU" dirty="0" smtClean="0">
                <a:solidFill>
                  <a:srgbClr val="7030A0"/>
                </a:solidFill>
              </a:rPr>
              <a:t>Перечень </a:t>
            </a:r>
            <a:r>
              <a:rPr lang="ru-RU" dirty="0">
                <a:solidFill>
                  <a:srgbClr val="7030A0"/>
                </a:solidFill>
              </a:rPr>
              <a:t>функциональных (должностных) обязанностей сотрудников организации социального обслуживания по обеспечению доступности объекта и услуг для инвалидов, оказания им необходимой помощи </a:t>
            </a:r>
            <a:endParaRPr lang="ru-RU" dirty="0" smtClean="0">
              <a:solidFill>
                <a:srgbClr val="7030A0"/>
              </a:solidFill>
            </a:endParaRPr>
          </a:p>
          <a:p>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(п</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2,3 Приказ Министерство образования и науки Российской Федерации от 9 ноября 2015 г. N 1309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a:t>
            </a:r>
          </a:p>
          <a:p>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Об утверждении порядка обеспечения условий доступности для инвалидов объектов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и   предоставляемых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услуг в сфере образования, а также оказания им при этом необходимой помощи»)</a:t>
            </a:r>
            <a:endParaRPr lang="ru-RU" dirty="0" smtClean="0">
              <a:solidFill>
                <a:srgbClr val="7030A0"/>
              </a:solidFill>
            </a:endParaRPr>
          </a:p>
          <a:p>
            <a:pPr marL="285750" lvl="0" indent="-285750">
              <a:buFont typeface="Wingdings" panose="05000000000000000000" pitchFamily="2" charset="2"/>
              <a:buChar char="Ø"/>
            </a:pPr>
            <a:r>
              <a:rPr lang="ru-RU" dirty="0">
                <a:solidFill>
                  <a:srgbClr val="7030A0"/>
                </a:solidFill>
              </a:rPr>
              <a:t>Программа  проведения обучения (инструктажа) персонала  учреждения по вопросам, связанным с организацией и обеспечением доступности для инвалидов объектов и </a:t>
            </a:r>
            <a:r>
              <a:rPr lang="ru-RU" dirty="0" smtClean="0">
                <a:solidFill>
                  <a:srgbClr val="7030A0"/>
                </a:solidFill>
              </a:rPr>
              <a:t>услуг</a:t>
            </a:r>
          </a:p>
          <a:p>
            <a:pPr lvl="0"/>
            <a:r>
              <a:rPr lang="ru-RU" i="1" dirty="0" smtClean="0">
                <a:solidFill>
                  <a:srgbClr val="7030A0"/>
                </a:solidFill>
                <a:latin typeface="Times New Roman" panose="02020603050405020304" pitchFamily="18" charset="0"/>
                <a:cs typeface="Times New Roman" panose="02020603050405020304" pitchFamily="18" charset="0"/>
              </a:rPr>
              <a:t>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2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Приказ Министерство образования и науки Российской Федерации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от 9 ноября     2015 г. N 1309  </a:t>
            </a:r>
          </a:p>
          <a:p>
            <a:pPr lvl="0"/>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«Об утверждении порядка обеспечения условий доступности   для инвалидов объектов</a:t>
            </a:r>
          </a:p>
          <a:p>
            <a:pPr lvl="0"/>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и  предоставляемых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услуг в сфере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образования</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а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также </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оказания им при этом необходимой </a:t>
            </a:r>
            <a:endPar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endParaRPr>
          </a:p>
          <a:p>
            <a:pPr lvl="0"/>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       помощи</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a:t>
            </a:r>
          </a:p>
          <a:p>
            <a:pPr marL="285750" lvl="0" indent="-285750">
              <a:buFont typeface="Wingdings" panose="05000000000000000000" pitchFamily="2" charset="2"/>
              <a:buChar char="Ø"/>
            </a:pPr>
            <a:r>
              <a:rPr lang="ru-RU" dirty="0" smtClean="0">
                <a:solidFill>
                  <a:srgbClr val="7030A0"/>
                </a:solidFill>
              </a:rPr>
              <a:t>Журнал </a:t>
            </a:r>
            <a:r>
              <a:rPr lang="ru-RU" dirty="0">
                <a:solidFill>
                  <a:srgbClr val="7030A0"/>
                </a:solidFill>
              </a:rPr>
              <a:t>учета проведения </a:t>
            </a:r>
            <a:r>
              <a:rPr lang="ru-RU" dirty="0" smtClean="0">
                <a:solidFill>
                  <a:srgbClr val="7030A0"/>
                </a:solidFill>
              </a:rPr>
              <a:t>инструктажа </a:t>
            </a:r>
            <a:r>
              <a:rPr lang="ru-RU" dirty="0">
                <a:solidFill>
                  <a:srgbClr val="7030A0"/>
                </a:solidFill>
              </a:rPr>
              <a:t>персонала </a:t>
            </a:r>
            <a:r>
              <a:rPr lang="ru-RU" i="1" dirty="0">
                <a:solidFill>
                  <a:srgbClr val="7030A0"/>
                </a:solidFill>
                <a:latin typeface="Times New Roman" panose="02020603050405020304" pitchFamily="18" charset="0"/>
                <a:cs typeface="Times New Roman" panose="02020603050405020304" pitchFamily="18" charset="0"/>
              </a:rPr>
              <a:t> </a:t>
            </a:r>
            <a:r>
              <a:rPr lang="ru-RU" i="1" dirty="0" smtClean="0">
                <a:solidFill>
                  <a:srgbClr val="7030A0"/>
                </a:solidFill>
                <a:latin typeface="Times New Roman" panose="02020603050405020304" pitchFamily="18" charset="0"/>
                <a:cs typeface="Times New Roman" panose="02020603050405020304" pitchFamily="18" charset="0"/>
              </a:rPr>
              <a:t>  </a:t>
            </a:r>
          </a:p>
          <a:p>
            <a:pPr lvl="0"/>
            <a:r>
              <a:rPr lang="ru-RU" i="1" dirty="0">
                <a:solidFill>
                  <a:srgbClr val="7030A0"/>
                </a:solidFill>
                <a:latin typeface="Times New Roman" panose="02020603050405020304" pitchFamily="18" charset="0"/>
                <a:cs typeface="Times New Roman" panose="02020603050405020304" pitchFamily="18" charset="0"/>
              </a:rPr>
              <a:t> </a:t>
            </a:r>
            <a:r>
              <a:rPr lang="ru-RU" i="1" dirty="0" smtClean="0">
                <a:solidFill>
                  <a:srgbClr val="7030A0"/>
                </a:solidFill>
                <a:latin typeface="Times New Roman" panose="02020603050405020304" pitchFamily="18" charset="0"/>
                <a:cs typeface="Times New Roman" panose="02020603050405020304" pitchFamily="18" charset="0"/>
              </a:rPr>
              <a:t>   </a:t>
            </a:r>
            <a:r>
              <a:rPr lang="ru-RU" sz="1500" i="1" dirty="0" smtClean="0">
                <a:solidFill>
                  <a:prstClr val="black">
                    <a:lumMod val="75000"/>
                    <a:lumOff val="25000"/>
                  </a:prstClr>
                </a:solidFill>
                <a:latin typeface="Times New Roman" panose="02020603050405020304" pitchFamily="18" charset="0"/>
                <a:cs typeface="Times New Roman" panose="02020603050405020304" pitchFamily="18" charset="0"/>
              </a:rPr>
              <a:t>(</a:t>
            </a:r>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п. 2 Приказ Министерство образования и науки Российской Федерации от 9 ноября     2015 г. N 1309  </a:t>
            </a:r>
          </a:p>
          <a:p>
            <a:pPr lvl="0"/>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«Об утверждении порядка обеспечения условий доступности   для инвалидов объектов</a:t>
            </a:r>
          </a:p>
          <a:p>
            <a:pPr lvl="0"/>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и  предоставляемых услуг в сфере 	образования, а   также оказания им при этом необходимой </a:t>
            </a:r>
          </a:p>
          <a:p>
            <a:pPr lvl="0"/>
            <a:r>
              <a:rPr lang="ru-RU" sz="1500" i="1" dirty="0">
                <a:solidFill>
                  <a:prstClr val="black">
                    <a:lumMod val="75000"/>
                    <a:lumOff val="25000"/>
                  </a:prstClr>
                </a:solidFill>
                <a:latin typeface="Times New Roman" panose="02020603050405020304" pitchFamily="18" charset="0"/>
                <a:cs typeface="Times New Roman" panose="02020603050405020304" pitchFamily="18" charset="0"/>
              </a:rPr>
              <a:t>        помощи»)</a:t>
            </a:r>
            <a:endParaRPr lang="ru-RU" dirty="0">
              <a:solidFill>
                <a:srgbClr val="7030A0"/>
              </a:solidFill>
            </a:endParaRPr>
          </a:p>
        </p:txBody>
      </p:sp>
      <p:pic>
        <p:nvPicPr>
          <p:cNvPr id="3" name="Рисунок 2"/>
          <p:cNvPicPr>
            <a:picLocks noChangeAspect="1"/>
          </p:cNvPicPr>
          <p:nvPr/>
        </p:nvPicPr>
        <p:blipFill>
          <a:blip r:embed="rId2"/>
          <a:stretch>
            <a:fillRect/>
          </a:stretch>
        </p:blipFill>
        <p:spPr>
          <a:xfrm>
            <a:off x="826980" y="0"/>
            <a:ext cx="8297375" cy="713533"/>
          </a:xfrm>
          <a:prstGeom prst="rect">
            <a:avLst/>
          </a:prstGeom>
        </p:spPr>
      </p:pic>
    </p:spTree>
    <p:extLst>
      <p:ext uri="{BB962C8B-B14F-4D97-AF65-F5344CB8AC3E}">
        <p14:creationId xmlns:p14="http://schemas.microsoft.com/office/powerpoint/2010/main" val="38373868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715917" cy="5997262"/>
          </a:xfrm>
        </p:spPr>
        <p:txBody>
          <a:bodyPr>
            <a:noAutofit/>
          </a:bodyPr>
          <a:lstStyle/>
          <a:p>
            <a:r>
              <a:rPr lang="ru-RU" sz="1800" b="1" i="1" dirty="0">
                <a:solidFill>
                  <a:srgbClr val="0070C0"/>
                </a:solidFill>
                <a:latin typeface="Times New Roman" panose="02020603050405020304" pitchFamily="18" charset="0"/>
                <a:cs typeface="Times New Roman" panose="02020603050405020304" pitchFamily="18" charset="0"/>
              </a:rPr>
              <a:t>Инструктаж по вопросам доступности объектов и предоставляемых услуг </a:t>
            </a:r>
            <a:r>
              <a:rPr lang="ru-RU" sz="1600" dirty="0">
                <a:solidFill>
                  <a:srgbClr val="0070C0"/>
                </a:solidFill>
                <a:latin typeface="Times New Roman" panose="02020603050405020304" pitchFamily="18" charset="0"/>
                <a:cs typeface="Times New Roman" panose="02020603050405020304" pitchFamily="18" charset="0"/>
              </a:rPr>
              <a:t>- это доведение до специалистов, работающих с инвалидами (включая </a:t>
            </a:r>
            <a:r>
              <a:rPr lang="ru-RU" sz="1600" dirty="0" err="1">
                <a:solidFill>
                  <a:srgbClr val="0070C0"/>
                </a:solidFill>
                <a:latin typeface="Times New Roman" panose="02020603050405020304" pitchFamily="18" charset="0"/>
                <a:cs typeface="Times New Roman" panose="02020603050405020304" pitchFamily="18" charset="0"/>
              </a:rPr>
              <a:t>инженерно¬технических</a:t>
            </a:r>
            <a:r>
              <a:rPr lang="ru-RU" sz="1600" dirty="0">
                <a:solidFill>
                  <a:srgbClr val="0070C0"/>
                </a:solidFill>
                <a:latin typeface="Times New Roman" panose="02020603050405020304" pitchFamily="18" charset="0"/>
                <a:cs typeface="Times New Roman" panose="02020603050405020304" pitchFamily="18" charset="0"/>
              </a:rPr>
              <a:t> работников и рабочих) информации:</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a:solidFill>
                  <a:srgbClr val="0070C0"/>
                </a:solidFill>
                <a:latin typeface="Times New Roman" panose="02020603050405020304" pitchFamily="18" charset="0"/>
                <a:cs typeface="Times New Roman" panose="02020603050405020304" pitchFamily="18" charset="0"/>
              </a:rPr>
              <a:t>	об основных требованиях доступности для инвалидов объектов социальной, инженерной и транспортной инфраструктур и услуг;</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a:solidFill>
                  <a:srgbClr val="0070C0"/>
                </a:solidFill>
                <a:latin typeface="Times New Roman" panose="02020603050405020304" pitchFamily="18" charset="0"/>
                <a:cs typeface="Times New Roman" panose="02020603050405020304" pitchFamily="18" charset="0"/>
              </a:rPr>
              <a:t>	о порядке обеспечения доступа на объект, занимаемый организацией социального обслуживания, беспрепятственного перемещения по объекту к месту получения услуги (услуг);</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a:solidFill>
                  <a:srgbClr val="0070C0"/>
                </a:solidFill>
                <a:latin typeface="Times New Roman" panose="02020603050405020304" pitchFamily="18" charset="0"/>
                <a:cs typeface="Times New Roman" panose="02020603050405020304" pitchFamily="18" charset="0"/>
              </a:rPr>
              <a:t>	о порядке и формате предоставления услуг в организации;</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a:solidFill>
                  <a:srgbClr val="0070C0"/>
                </a:solidFill>
                <a:latin typeface="Times New Roman" panose="02020603050405020304" pitchFamily="18" charset="0"/>
                <a:cs typeface="Times New Roman" panose="02020603050405020304" pitchFamily="18" charset="0"/>
              </a:rPr>
              <a:t>	о порядке взаимодействия с инвалидами, имеющими различные виды нарушений, с учетом особенностей восприятия и общения;</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a:solidFill>
                  <a:srgbClr val="0070C0"/>
                </a:solidFill>
                <a:latin typeface="Times New Roman" panose="02020603050405020304" pitchFamily="18" charset="0"/>
                <a:cs typeface="Times New Roman" panose="02020603050405020304" pitchFamily="18" charset="0"/>
              </a:rPr>
              <a:t>	об основных видах нарушений функций и ограничений жизнедеятельности инвалидов, а также значимых барьерах окружающей среды, с которыми могут столкнуться маломобильные граждане в связи с имеющимися у них нарушениями;</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a:solidFill>
                  <a:srgbClr val="0070C0"/>
                </a:solidFill>
                <a:latin typeface="Times New Roman" panose="02020603050405020304" pitchFamily="18" charset="0"/>
                <a:cs typeface="Times New Roman" panose="02020603050405020304" pitchFamily="18" charset="0"/>
              </a:rPr>
              <a:t>	об организации обслуживания граждан в учреждении и о видах помощи и порядке сопровождения их на объекте с учетом имеющихся у инвалидов ограничений жизнедеятельности;</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a:solidFill>
                  <a:srgbClr val="0070C0"/>
                </a:solidFill>
                <a:latin typeface="Times New Roman" panose="02020603050405020304" pitchFamily="18" charset="0"/>
                <a:cs typeface="Times New Roman" panose="02020603050405020304" pitchFamily="18" charset="0"/>
              </a:rPr>
              <a:t>	о перечне специального оборудования, обеспечивающего доступ инвалидов и вспомогательного оборудования для оказания помощи инвалидам на объекте, а также правилах работы с ним;</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 </a:t>
            </a:r>
            <a:r>
              <a:rPr lang="ru-RU" sz="1600" dirty="0">
                <a:solidFill>
                  <a:srgbClr val="0070C0"/>
                </a:solidFill>
                <a:latin typeface="Times New Roman" panose="02020603050405020304" pitchFamily="18" charset="0"/>
                <a:cs typeface="Times New Roman" panose="02020603050405020304" pitchFamily="18" charset="0"/>
              </a:rPr>
              <a:t>об ответственных сотрудниках за оказание помощи маломобильным гражданам на объекте и их задачах;</a:t>
            </a:r>
            <a:br>
              <a:rPr lang="ru-RU" sz="1600" dirty="0">
                <a:solidFill>
                  <a:srgbClr val="0070C0"/>
                </a:solidFill>
                <a:latin typeface="Times New Roman" panose="02020603050405020304" pitchFamily="18" charset="0"/>
                <a:cs typeface="Times New Roman" panose="02020603050405020304" pitchFamily="18" charset="0"/>
              </a:rPr>
            </a:br>
            <a:r>
              <a:rPr lang="ru-RU" sz="1600" dirty="0" smtClean="0">
                <a:solidFill>
                  <a:srgbClr val="0070C0"/>
                </a:solidFill>
                <a:latin typeface="Times New Roman" panose="02020603050405020304" pitchFamily="18" charset="0"/>
                <a:cs typeface="Times New Roman" panose="02020603050405020304" pitchFamily="18" charset="0"/>
              </a:rPr>
              <a:t>	</a:t>
            </a:r>
            <a:r>
              <a:rPr lang="ru-RU" sz="1600" dirty="0" smtClean="0">
                <a:solidFill>
                  <a:schemeClr val="accent6">
                    <a:lumMod val="50000"/>
                  </a:schemeClr>
                </a:solidFill>
                <a:latin typeface="Times New Roman" panose="02020603050405020304" pitchFamily="18" charset="0"/>
                <a:cs typeface="Times New Roman" panose="02020603050405020304" pitchFamily="18" charset="0"/>
              </a:rPr>
              <a:t>Все  </a:t>
            </a:r>
            <a:r>
              <a:rPr lang="ru-RU" sz="1600" dirty="0">
                <a:solidFill>
                  <a:schemeClr val="accent6">
                    <a:lumMod val="50000"/>
                  </a:schemeClr>
                </a:solidFill>
                <a:latin typeface="Times New Roman" panose="02020603050405020304" pitchFamily="18" charset="0"/>
                <a:cs typeface="Times New Roman" panose="02020603050405020304" pitchFamily="18" charset="0"/>
              </a:rPr>
              <a:t>сотрудники  организации, работающие с инвалидами, как участвующие в предоставлении услуг, так и административно-хозяйственный и вспомогательный персонал, включая инженерно-технических работников и рабочих, обязаны пройти инструктаж по вопросам, связанным с обеспечением доступности для инвалидов объектов и услуг, в том числе с участием персонала (с оказанием помощи на объекте в преодолении барьеров и в сопровождении инвалида).</a:t>
            </a:r>
            <a:r>
              <a:rPr lang="ru-RU" sz="1600" dirty="0">
                <a:solidFill>
                  <a:schemeClr val="accent6">
                    <a:lumMod val="50000"/>
                  </a:schemeClr>
                </a:solidFill>
              </a:rPr>
              <a:t/>
            </a:r>
            <a:br>
              <a:rPr lang="ru-RU" sz="1600" dirty="0">
                <a:solidFill>
                  <a:schemeClr val="accent6">
                    <a:lumMod val="50000"/>
                  </a:schemeClr>
                </a:solidFill>
              </a:rPr>
            </a:br>
            <a:endParaRPr lang="ru-RU" sz="1600" dirty="0">
              <a:solidFill>
                <a:schemeClr val="accent6">
                  <a:lumMod val="50000"/>
                </a:schemeClr>
              </a:solidFill>
            </a:endParaRPr>
          </a:p>
        </p:txBody>
      </p:sp>
    </p:spTree>
    <p:extLst>
      <p:ext uri="{BB962C8B-B14F-4D97-AF65-F5344CB8AC3E}">
        <p14:creationId xmlns:p14="http://schemas.microsoft.com/office/powerpoint/2010/main" val="3252575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1271" y="261870"/>
            <a:ext cx="9677281" cy="5997262"/>
          </a:xfrm>
        </p:spPr>
        <p:txBody>
          <a:bodyPr>
            <a:normAutofit fontScale="90000"/>
          </a:bodyPr>
          <a:lstStyle/>
          <a:p>
            <a:r>
              <a:rPr lang="ru-RU" sz="1800" dirty="0" smtClean="0">
                <a:solidFill>
                  <a:schemeClr val="accent6">
                    <a:lumMod val="50000"/>
                  </a:schemeClr>
                </a:solidFill>
                <a:latin typeface="Times New Roman" panose="02020603050405020304" pitchFamily="18" charset="0"/>
                <a:cs typeface="Times New Roman" panose="02020603050405020304" pitchFamily="18" charset="0"/>
              </a:rPr>
              <a:t>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Допуск </a:t>
            </a:r>
            <a:r>
              <a:rPr lang="ru-RU" sz="2000" dirty="0">
                <a:solidFill>
                  <a:schemeClr val="accent6">
                    <a:lumMod val="50000"/>
                  </a:schemeClr>
                </a:solidFill>
                <a:latin typeface="Times New Roman" panose="02020603050405020304" pitchFamily="18" charset="0"/>
                <a:cs typeface="Times New Roman" panose="02020603050405020304" pitchFamily="18" charset="0"/>
              </a:rPr>
              <a:t>к работе вновь принятых сотрудников организации социального обслуживания осуществляется после прохождения инструктажа по вопросам доступности.</a:t>
            </a:r>
            <a:br>
              <a:rPr lang="ru-RU" sz="2000" dirty="0">
                <a:solidFill>
                  <a:schemeClr val="accent6">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
            </a:r>
            <a:br>
              <a:rPr lang="ru-RU" sz="2000" dirty="0" smtClean="0">
                <a:solidFill>
                  <a:schemeClr val="accent6">
                    <a:lumMod val="50000"/>
                  </a:schemeClr>
                </a:solidFill>
                <a:latin typeface="Times New Roman" panose="02020603050405020304" pitchFamily="18" charset="0"/>
                <a:cs typeface="Times New Roman" panose="02020603050405020304" pitchFamily="18" charset="0"/>
              </a:rPr>
            </a:br>
            <a:r>
              <a:rPr lang="ru-RU" sz="2000" dirty="0">
                <a:solidFill>
                  <a:schemeClr val="accent6">
                    <a:lumMod val="50000"/>
                  </a:schemeClr>
                </a:solidFill>
                <a:latin typeface="Times New Roman" panose="02020603050405020304" pitchFamily="18" charset="0"/>
                <a:cs typeface="Times New Roman" panose="02020603050405020304" pitchFamily="18" charset="0"/>
              </a:rPr>
              <a:t>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Ответственный </a:t>
            </a:r>
            <a:r>
              <a:rPr lang="ru-RU" sz="2000" dirty="0">
                <a:solidFill>
                  <a:schemeClr val="accent6">
                    <a:lumMod val="50000"/>
                  </a:schemeClr>
                </a:solidFill>
                <a:latin typeface="Times New Roman" panose="02020603050405020304" pitchFamily="18" charset="0"/>
                <a:cs typeface="Times New Roman" panose="02020603050405020304" pitchFamily="18" charset="0"/>
              </a:rPr>
              <a:t>сотрудник (должностное лицо) организует инструктаж по вопросам доступности и может сам проводить его или участвовать в его проведении силами привлеченных специалистов (экспертов) или организации.</a:t>
            </a:r>
            <a:br>
              <a:rPr lang="ru-RU" sz="2000" dirty="0">
                <a:solidFill>
                  <a:schemeClr val="accent6">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	В </a:t>
            </a:r>
            <a:r>
              <a:rPr lang="ru-RU" sz="2000" dirty="0">
                <a:solidFill>
                  <a:schemeClr val="accent6">
                    <a:lumMod val="50000"/>
                  </a:schemeClr>
                </a:solidFill>
                <a:latin typeface="Times New Roman" panose="02020603050405020304" pitchFamily="18" charset="0"/>
                <a:cs typeface="Times New Roman" panose="02020603050405020304" pitchFamily="18" charset="0"/>
              </a:rPr>
              <a:t>организации могут проводиться следующие виды инструктажа по вопросам доступности</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a:t>
            </a:r>
            <a:br>
              <a:rPr lang="ru-RU" sz="2000" dirty="0" smtClean="0">
                <a:solidFill>
                  <a:schemeClr val="accent6">
                    <a:lumMod val="50000"/>
                  </a:schemeClr>
                </a:solidFill>
                <a:latin typeface="Times New Roman" panose="02020603050405020304" pitchFamily="18" charset="0"/>
                <a:cs typeface="Times New Roman" panose="02020603050405020304" pitchFamily="18" charset="0"/>
              </a:rPr>
            </a:br>
            <a:r>
              <a:rPr lang="ru-RU" sz="2000" dirty="0">
                <a:solidFill>
                  <a:schemeClr val="accent6">
                    <a:lumMod val="50000"/>
                  </a:schemeClr>
                </a:solidFill>
                <a:latin typeface="Times New Roman" panose="02020603050405020304" pitchFamily="18" charset="0"/>
                <a:cs typeface="Times New Roman" panose="02020603050405020304" pitchFamily="18" charset="0"/>
              </a:rPr>
              <a:t/>
            </a:r>
            <a:br>
              <a:rPr lang="ru-RU" sz="2000" dirty="0">
                <a:solidFill>
                  <a:schemeClr val="accent6">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	</a:t>
            </a:r>
            <a:r>
              <a:rPr lang="ru-RU" sz="2000" b="1" i="1" u="sng" dirty="0" smtClean="0">
                <a:solidFill>
                  <a:schemeClr val="accent6">
                    <a:lumMod val="50000"/>
                  </a:schemeClr>
                </a:solidFill>
                <a:latin typeface="Times New Roman" panose="02020603050405020304" pitchFamily="18" charset="0"/>
                <a:cs typeface="Times New Roman" panose="02020603050405020304" pitchFamily="18" charset="0"/>
              </a:rPr>
              <a:t> </a:t>
            </a:r>
            <a:r>
              <a:rPr lang="ru-RU" sz="2000" b="1" i="1" u="sng" dirty="0">
                <a:solidFill>
                  <a:schemeClr val="accent6">
                    <a:lumMod val="50000"/>
                  </a:schemeClr>
                </a:solidFill>
                <a:latin typeface="Times New Roman" panose="02020603050405020304" pitchFamily="18" charset="0"/>
                <a:cs typeface="Times New Roman" panose="02020603050405020304" pitchFamily="18" charset="0"/>
              </a:rPr>
              <a:t>Первичный инструктаж,</a:t>
            </a:r>
            <a:r>
              <a:rPr lang="ru-RU" sz="2000" b="1" i="1" dirty="0">
                <a:solidFill>
                  <a:schemeClr val="accent6">
                    <a:lumMod val="50000"/>
                  </a:schemeClr>
                </a:solidFill>
                <a:latin typeface="Times New Roman" panose="02020603050405020304" pitchFamily="18" charset="0"/>
                <a:cs typeface="Times New Roman" panose="02020603050405020304" pitchFamily="18" charset="0"/>
              </a:rPr>
              <a:t> </a:t>
            </a:r>
            <a:r>
              <a:rPr lang="ru-RU" sz="2000" dirty="0">
                <a:solidFill>
                  <a:schemeClr val="accent6">
                    <a:lumMod val="50000"/>
                  </a:schemeClr>
                </a:solidFill>
                <a:latin typeface="Times New Roman" panose="02020603050405020304" pitchFamily="18" charset="0"/>
                <a:cs typeface="Times New Roman" panose="02020603050405020304" pitchFamily="18" charset="0"/>
              </a:rPr>
              <a:t>который может проводиться</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a:t>
            </a:r>
            <a:br>
              <a:rPr lang="ru-RU" sz="2000" dirty="0" smtClean="0">
                <a:solidFill>
                  <a:schemeClr val="accent6">
                    <a:lumMod val="50000"/>
                  </a:schemeClr>
                </a:solidFill>
                <a:latin typeface="Times New Roman" panose="02020603050405020304" pitchFamily="18" charset="0"/>
                <a:cs typeface="Times New Roman" panose="02020603050405020304" pitchFamily="18" charset="0"/>
              </a:rPr>
            </a:br>
            <a:r>
              <a:rPr lang="ru-RU" sz="2000" dirty="0">
                <a:solidFill>
                  <a:schemeClr val="accent6">
                    <a:lumMod val="50000"/>
                  </a:schemeClr>
                </a:solidFill>
                <a:latin typeface="Times New Roman" panose="02020603050405020304" pitchFamily="18" charset="0"/>
                <a:cs typeface="Times New Roman" panose="02020603050405020304" pitchFamily="18" charset="0"/>
              </a:rPr>
              <a:t/>
            </a:r>
            <a:br>
              <a:rPr lang="ru-RU" sz="2000" dirty="0">
                <a:solidFill>
                  <a:schemeClr val="accent6">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	- </a:t>
            </a:r>
            <a:r>
              <a:rPr lang="ru-RU" sz="2000" dirty="0">
                <a:solidFill>
                  <a:schemeClr val="accent6">
                    <a:lumMod val="50000"/>
                  </a:schemeClr>
                </a:solidFill>
                <a:latin typeface="Times New Roman" panose="02020603050405020304" pitchFamily="18" charset="0"/>
                <a:cs typeface="Times New Roman" panose="02020603050405020304" pitchFamily="18" charset="0"/>
              </a:rPr>
              <a:t>индивидуально - как вводный инструктаж при приеме на работу нового сотрудника (теоретически и практически - в виде тренинга на рабочем месте), так и  при введении новых обязанностей в должностную инструкцию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сотрудника;</a:t>
            </a:r>
            <a:br>
              <a:rPr lang="ru-RU" sz="2000" dirty="0" smtClean="0">
                <a:solidFill>
                  <a:schemeClr val="accent6">
                    <a:lumMod val="50000"/>
                  </a:schemeClr>
                </a:solidFill>
                <a:latin typeface="Times New Roman" panose="02020603050405020304" pitchFamily="18" charset="0"/>
                <a:cs typeface="Times New Roman" panose="02020603050405020304" pitchFamily="18" charset="0"/>
              </a:rPr>
            </a:br>
            <a:r>
              <a:rPr lang="ru-RU" sz="2000" dirty="0">
                <a:solidFill>
                  <a:schemeClr val="accent6">
                    <a:lumMod val="50000"/>
                  </a:schemeClr>
                </a:solidFill>
                <a:latin typeface="Times New Roman" panose="02020603050405020304" pitchFamily="18" charset="0"/>
                <a:cs typeface="Times New Roman" panose="02020603050405020304" pitchFamily="18" charset="0"/>
              </a:rPr>
              <a:t/>
            </a:r>
            <a:br>
              <a:rPr lang="ru-RU" sz="2000" dirty="0">
                <a:solidFill>
                  <a:schemeClr val="accent6">
                    <a:lumMod val="50000"/>
                  </a:schemeClr>
                </a:solidFill>
                <a:latin typeface="Times New Roman" panose="02020603050405020304" pitchFamily="18" charset="0"/>
                <a:cs typeface="Times New Roman" panose="02020603050405020304" pitchFamily="18" charset="0"/>
              </a:rPr>
            </a:b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	-</a:t>
            </a:r>
            <a:r>
              <a:rPr lang="ru-RU" sz="2000" dirty="0">
                <a:solidFill>
                  <a:schemeClr val="accent6">
                    <a:lumMod val="50000"/>
                  </a:schemeClr>
                </a:solidFill>
                <a:latin typeface="Times New Roman" panose="02020603050405020304" pitchFamily="18" charset="0"/>
                <a:cs typeface="Times New Roman" panose="02020603050405020304" pitchFamily="18" charset="0"/>
              </a:rPr>
              <a:t>	коллективно (в малых группах или для всего коллектива) - с целью общего информирования о порядке работы по обеспечению доступности объекта и предоставляемых услуг; об ответственных лицах; о задачах по оказанию помощи и о взаимодействии с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маломобильными гражданами</a:t>
            </a:r>
            <a:r>
              <a:rPr lang="ru-RU" sz="2000" dirty="0">
                <a:solidFill>
                  <a:schemeClr val="accent6">
                    <a:lumMod val="50000"/>
                  </a:schemeClr>
                </a:solidFill>
                <a:latin typeface="Times New Roman" panose="02020603050405020304" pitchFamily="18" charset="0"/>
                <a:cs typeface="Times New Roman" panose="02020603050405020304" pitchFamily="18" charset="0"/>
              </a:rPr>
              <a:t>.</a:t>
            </a:r>
            <a:br>
              <a:rPr lang="ru-RU" sz="2000" dirty="0">
                <a:solidFill>
                  <a:schemeClr val="accent6">
                    <a:lumMod val="50000"/>
                  </a:schemeClr>
                </a:solidFill>
                <a:latin typeface="Times New Roman" panose="02020603050405020304" pitchFamily="18" charset="0"/>
                <a:cs typeface="Times New Roman" panose="02020603050405020304" pitchFamily="18" charset="0"/>
              </a:rPr>
            </a:br>
            <a:r>
              <a:rPr lang="ru-RU" sz="2000" dirty="0">
                <a:solidFill>
                  <a:schemeClr val="accent6">
                    <a:lumMod val="50000"/>
                  </a:schemeClr>
                </a:solidFill>
                <a:latin typeface="Times New Roman" panose="02020603050405020304" pitchFamily="18" charset="0"/>
                <a:cs typeface="Times New Roman" panose="02020603050405020304" pitchFamily="18" charset="0"/>
              </a:rPr>
              <a:t/>
            </a:r>
            <a:br>
              <a:rPr lang="ru-RU" sz="2000" dirty="0">
                <a:solidFill>
                  <a:schemeClr val="accent6">
                    <a:lumMod val="50000"/>
                  </a:schemeClr>
                </a:solidFill>
                <a:latin typeface="Times New Roman" panose="02020603050405020304" pitchFamily="18" charset="0"/>
                <a:cs typeface="Times New Roman" panose="02020603050405020304" pitchFamily="18" charset="0"/>
              </a:rPr>
            </a:br>
            <a:endParaRPr lang="ru-RU" sz="20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8081452"/>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91</TotalTime>
  <Words>351</Words>
  <Application>Microsoft Office PowerPoint</Application>
  <PresentationFormat>Широкоэкранный</PresentationFormat>
  <Paragraphs>40</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Times New Roman</vt:lpstr>
      <vt:lpstr>Trebuchet MS</vt:lpstr>
      <vt:lpstr>Wingdings</vt:lpstr>
      <vt:lpstr>Wingdings 3</vt:lpstr>
      <vt:lpstr>Грань</vt:lpstr>
      <vt:lpstr>ОБЕСПЕЧЕНИЕ УСЛОВИЙ ДОСТУПНОСТИ ДЛЯ ИНВАЛИДОВ ОБЪЕКТОВ И ПРЕДОСТАВЛЯЕМЫХ УСЛУГ В СФЕРЕ ОБРАЗОВАНИЯ</vt:lpstr>
      <vt:lpstr>Нормативно-правовые документы</vt:lpstr>
      <vt:lpstr>-  Приказ Министерства труда и социальной защиты Российской Федерации от 22.06.2015 №386н «Об утверждении формы документа, подтверждающего специальное обучение собаки-проводника, и порядка его выдачи»  - СП 59.13330.2012СП 59.13330. 2012. Свод правил. Доступность зданий и сооружений для МГН. Актуализированная версия СНиП 35-01-2001  - Методическое пособие для обучения (инструктирования) сотрудников учреждений МСЭ и других организаций по вопросам обеспечения доступности для инвалидов услуг и объектов, на которых они предоставляются, оказания при этом необходимой помощи (на сайте Минтруда России от 10 августа 2015года)  - Постановление Правительства Свердловской области от 28.01.2015 №41-ПП «О мерах по формированию доступной для инвалидов и других маломобилъных групп населения среды жизнедеятельности в Свердловской области» </vt:lpstr>
      <vt:lpstr> Руководителями органов и организаций, предоставляющих услуги в сфере образования, обеспечивается создание инвалидам следующих условий доступности объектов в соответствии с требованиями, установленными законодательными и иными нормативными правовыми актами: (п. 3Приказ Министерство образования и науки Российской Федерации от 9 ноября 2015 г. N 1309  «Об утверждении порядка обеспечения условий доступности для инвалидов объектов и предоставляемых услуг в сфере образования, а также оказания им при этом необходимой помощи»        а) возможность беспрепятственного входа в объекты и выхода из них;       б) возможность самостоятельного передвижения по территории объекта в целях доступа к месту предоставления услуги, в том числе с помощью работников объекта, предоставляющих услуги, ассистивных и вспомогательных технологий, а также сменного кресла-коляски;     в) возможность посадки в транспортное средство и высадки из него перед входом в объект, в том числе с использованием кресла-коляски и, при необходимости, с помощью работников объекта;        г) сопровождение инвалидов, имеющих стойкие нарушения функции зрения, и возможность самостоятельного передвижения по территории объекта;        д) содействие инвалиду при входе в объект и выходе из него, информирование инвалида о доступных маршрутах общественного транспорта;         е) надлежащее размещение носителей информации, необходимой для обеспечения беспрепятственного доступа инвалидов к объектам и услугам, с учетом ограничений их жизнедеятельности, в том числе дублирование необходимой для получения услуги звуковой и зрительной информации, а также надписей, знаков и иной текстовой и графической информации знаками, выполненными рельефно-точечным шрифтом Брайля и на контрастном фоне;      ж) обеспечение допуска на объект, в котором предоставляются услуги, собаки-проводника при наличии документа, подтверждающего ее специальное обучение, выданного по форме и в порядке, утвержденных приказом Министерства труда и социальной защиты Российской Федерации от 22 июня 2015 г. N 386н (зарегистрирован Министерством юстиции Российской Федерации 21 июля 2015 г., регистрационный N 38115). </vt:lpstr>
      <vt:lpstr>Нормативно-правовые документы в учреждении</vt:lpstr>
      <vt:lpstr>Презентация PowerPoint</vt:lpstr>
      <vt:lpstr>Презентация PowerPoint</vt:lpstr>
      <vt:lpstr>Инструктаж по вопросам доступности объектов и предоставляемых услуг - это доведение до специалистов, работающих с инвалидами (включая инженерно¬технических работников и рабочих) информации:  - об основных требованиях доступности для инвалидов объектов социальной, инженерной и транспортной инфраструктур и услуг;  - о порядке обеспечения доступа на объект, занимаемый организацией социального обслуживания, беспрепятственного перемещения по объекту к месту получения услуги (услуг);  - о порядке и формате предоставления услуг в организации;  - о порядке взаимодействия с инвалидами, имеющими различные виды нарушений, с учетом особенностей восприятия и общения;  - об основных видах нарушений функций и ограничений жизнедеятельности инвалидов, а также значимых барьерах окружающей среды, с которыми могут столкнуться маломобильные граждане в связи с имеющимися у них нарушениями;  - об организации обслуживания граждан в учреждении и о видах помощи и порядке сопровождения их на объекте с учетом имеющихся у инвалидов ограничений жизнедеятельности;  - о перечне специального оборудования, обеспечивающего доступ инвалидов и вспомогательного оборудования для оказания помощи инвалидам на объекте, а также правилах работы с ним;  - об ответственных сотрудниках за оказание помощи маломобильным гражданам на объекте и их задачах;  Все  сотрудники  организации, работающие с инвалидами, как участвующие в предоставлении услуг, так и административно-хозяйственный и вспомогательный персонал, включая инженерно-технических работников и рабочих, обязаны пройти инструктаж по вопросам, связанным с обеспечением доступности для инвалидов объектов и услуг, в том числе с участием персонала (с оказанием помощи на объекте в преодолении барьеров и в сопровождении инвалида). </vt:lpstr>
      <vt:lpstr> Допуск к работе вновь принятых сотрудников организации социального обслуживания осуществляется после прохождения инструктажа по вопросам доступности.   Ответственный сотрудник (должностное лицо) организует инструктаж по вопросам доступности и может сам проводить его или участвовать в его проведении силами привлеченных специалистов (экспертов) или организации.  В организации могут проводиться следующие виды инструктажа по вопросам доступности.    Первичный инструктаж, который может проводиться:   - индивидуально - как вводный инструктаж при приеме на работу нового сотрудника (теоретически и практически - в виде тренинга на рабочем месте), так и  при введении новых обязанностей в должностную инструкцию сотрудника;   - коллективно (в малых группах или для всего коллектива) - с целью общего информирования о порядке работы по обеспечению доступности объекта и предоставляемых услуг; об ответственных лицах; о задачах по оказанию помощи и о взаимодействии с маломобильными гражданами.  </vt:lpstr>
      <vt:lpstr> Повторный инструктаж (в том числе периодический):   - индивидуально (в случае выявления нарушения требований и обязанностей кем-то из сотрудников), для развития навыков работы, а также в случае приобретения нового технического (вспомогательного) средства, используемого для оказания помощи маломобильному гражданину;  - коллективно (в малых группах и для всего коллектива) - в целях развития и совершенствования знаний по вопросам доступности, анализа и обсуждения нарушений требований доступности, выявленных в ходе контрольных мероприятий (для их устранения и недопущения впредь), а также при вступлении в силу новых документов, инструкций, правил, при введении новых услуг, осуществлении обслуживания в новых формах, на новых объектах.   Направление на первичный индивидуальный инструктаж по вопросам доступности принятого на работу сотрудника дает отдел кадров организации социального обслуживания.  Повторный периодический инструктаж проводится по плану работы организации. Рекомендуется периодический инструктаж проводить не реже 1 раза в полугодие. Может быть принято решение и о внеплановом проведении инструктажа (для изучения новых документов, инструкций, правил, порядка предоставления новых услуг, новых форм обслуживания, новых помещений). </vt:lpstr>
      <vt:lpstr>На сайте организации должна быть размещена текстовая  информация о доступности объекта для инвалидов.   Информация должна включать разделы: - доступность предоставляемых услуг -  доступность объектов - транспорт - схема движения от ближайших остановок общественного транспорта.  Необходимо указать, что предусмотрена ситуационная помощь сотрудников. На сайте должны быть размещены следующие документы: - Паспорт доступности - Перечень мер - Положение об оказании ситуационной помощи - Приказ о назначении ответственных лиц  С 2021 года проверки по обеспечению объектов доступности для инвалидов будут проводится как плановые (1 раз в три года) так и внеплановые. </vt:lpstr>
      <vt:lpstr>Спасибо за внимание.</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ОБЕСПЕЧЕНИЕ УСЛОВИЙ ДОСТУПНОСТИ ДЛЯ ИНВАЛИДОВ ОБЪЕКТОВ И ПРЕДОСТАВЛЯЕМЫХ УСЛУГ В СФЕРЕ ОБРАЗОВАНИЯ</dc:title>
  <dc:creator>Пользователь</dc:creator>
  <cp:lastModifiedBy>Пользователь</cp:lastModifiedBy>
  <cp:revision>12</cp:revision>
  <dcterms:created xsi:type="dcterms:W3CDTF">2020-10-19T10:26:29Z</dcterms:created>
  <dcterms:modified xsi:type="dcterms:W3CDTF">2020-10-20T06:07:30Z</dcterms:modified>
</cp:coreProperties>
</file>